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60" r:id="rId5"/>
    <p:sldId id="261" r:id="rId6"/>
    <p:sldId id="262" r:id="rId7"/>
    <p:sldId id="264" r:id="rId8"/>
    <p:sldId id="265" r:id="rId9"/>
    <p:sldId id="266" r:id="rId10"/>
    <p:sldId id="279" r:id="rId11"/>
    <p:sldId id="267" r:id="rId12"/>
    <p:sldId id="268" r:id="rId13"/>
    <p:sldId id="269" r:id="rId14"/>
    <p:sldId id="275" r:id="rId15"/>
    <p:sldId id="276" r:id="rId16"/>
    <p:sldId id="277" r:id="rId17"/>
    <p:sldId id="278" r:id="rId18"/>
    <p:sldId id="270" r:id="rId19"/>
    <p:sldId id="271" r:id="rId20"/>
    <p:sldId id="272" r:id="rId21"/>
    <p:sldId id="273" r:id="rId22"/>
    <p:sldId id="274"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10784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88" name="Google Shape;88;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SAD</a:t>
            </a:r>
            <a:endParaRPr/>
          </a:p>
        </p:txBody>
      </p:sp>
    </p:spTree>
    <p:extLst>
      <p:ext uri="{BB962C8B-B14F-4D97-AF65-F5344CB8AC3E}">
        <p14:creationId xmlns:p14="http://schemas.microsoft.com/office/powerpoint/2010/main" val="1287593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83b5d0824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983b5d082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983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2d6ac63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2d6ac634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b2d6ac634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23595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2d6ac634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2d6ac634f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b2d6ac634f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16300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2d6ac634f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2d6ac634f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b2d6ac634f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06584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a65106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a65106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aca65106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34230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01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94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0745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252" name="Google Shape;252;p1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SAD</a:t>
            </a:r>
            <a:endParaRPr/>
          </a:p>
        </p:txBody>
      </p:sp>
    </p:spTree>
    <p:extLst>
      <p:ext uri="{BB962C8B-B14F-4D97-AF65-F5344CB8AC3E}">
        <p14:creationId xmlns:p14="http://schemas.microsoft.com/office/powerpoint/2010/main" val="74557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
        <p:nvSpPr>
          <p:cNvPr id="101" name="Google Shape;101;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SAD</a:t>
            </a:r>
            <a:endParaRPr/>
          </a:p>
        </p:txBody>
      </p:sp>
    </p:spTree>
    <p:extLst>
      <p:ext uri="{BB962C8B-B14F-4D97-AF65-F5344CB8AC3E}">
        <p14:creationId xmlns:p14="http://schemas.microsoft.com/office/powerpoint/2010/main" val="325931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12" name="Google Shape;112;p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SAD</a:t>
            </a:r>
            <a:endParaRPr/>
          </a:p>
        </p:txBody>
      </p:sp>
    </p:spTree>
    <p:extLst>
      <p:ext uri="{BB962C8B-B14F-4D97-AF65-F5344CB8AC3E}">
        <p14:creationId xmlns:p14="http://schemas.microsoft.com/office/powerpoint/2010/main" val="4111885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83b5d082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83b5d0824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983b5d0824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44692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83b5d082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83b5d082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983b5d082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263051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63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83b5d0824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983b5d082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229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108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83b5d0824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983b5d082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80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2238348" y="1532585"/>
            <a:ext cx="7772400" cy="142955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1" dirty="0">
                <a:latin typeface="Times New Roman"/>
                <a:ea typeface="Times New Roman"/>
                <a:cs typeface="Times New Roman"/>
                <a:sym typeface="Times New Roman"/>
              </a:rPr>
              <a:t>Project Phase </a:t>
            </a:r>
            <a:r>
              <a:rPr lang="en-US" sz="2400" b="1" dirty="0" smtClean="0">
                <a:latin typeface="Times New Roman"/>
                <a:ea typeface="Times New Roman"/>
                <a:cs typeface="Times New Roman"/>
                <a:sym typeface="Times New Roman"/>
              </a:rPr>
              <a:t>2: </a:t>
            </a:r>
            <a:r>
              <a:rPr lang="en-US" sz="2400" b="1" dirty="0">
                <a:latin typeface="Times New Roman"/>
                <a:ea typeface="Times New Roman"/>
                <a:cs typeface="Times New Roman"/>
                <a:sym typeface="Times New Roman"/>
              </a:rPr>
              <a:t>Screening</a:t>
            </a:r>
            <a:r>
              <a:rPr lang="en-US" sz="2400" b="1" dirty="0"/>
              <a:t> </a:t>
            </a:r>
            <a:r>
              <a:rPr lang="en-US" sz="2400" b="1" dirty="0">
                <a:latin typeface="Times New Roman"/>
                <a:ea typeface="Times New Roman"/>
                <a:cs typeface="Times New Roman"/>
                <a:sym typeface="Times New Roman"/>
              </a:rPr>
              <a:t>Presentation</a:t>
            </a:r>
            <a:br>
              <a:rPr lang="en-US" sz="2400" b="1" dirty="0">
                <a:latin typeface="Times New Roman"/>
                <a:ea typeface="Times New Roman"/>
                <a:cs typeface="Times New Roman"/>
                <a:sym typeface="Times New Roman"/>
              </a:rPr>
            </a:br>
            <a:r>
              <a:rPr lang="en-US" sz="2400" b="1" dirty="0">
                <a:latin typeface="Times New Roman"/>
                <a:ea typeface="Times New Roman"/>
                <a:cs typeface="Times New Roman"/>
                <a:sym typeface="Times New Roman"/>
              </a:rPr>
              <a:t>on </a:t>
            </a:r>
            <a:br>
              <a:rPr lang="en-US" sz="2400" b="1" dirty="0">
                <a:latin typeface="Times New Roman"/>
                <a:ea typeface="Times New Roman"/>
                <a:cs typeface="Times New Roman"/>
                <a:sym typeface="Times New Roman"/>
              </a:rPr>
            </a:br>
            <a:r>
              <a:rPr lang="en-US" sz="2400" b="1" dirty="0">
                <a:latin typeface="Times New Roman"/>
                <a:ea typeface="Times New Roman"/>
                <a:cs typeface="Times New Roman"/>
                <a:sym typeface="Times New Roman"/>
              </a:rPr>
              <a:t>“Attendance and Sanitization management”</a:t>
            </a:r>
            <a:endParaRPr sz="2400" b="1" dirty="0">
              <a:latin typeface="Times New Roman"/>
              <a:ea typeface="Times New Roman"/>
              <a:cs typeface="Times New Roman"/>
              <a:sym typeface="Times New Roman"/>
            </a:endParaRPr>
          </a:p>
        </p:txBody>
      </p:sp>
      <p:sp>
        <p:nvSpPr>
          <p:cNvPr id="91" name="Google Shape;91;p13"/>
          <p:cNvSpPr txBox="1">
            <a:spLocks noGrp="1"/>
          </p:cNvSpPr>
          <p:nvPr>
            <p:ph type="subTitle" idx="1"/>
          </p:nvPr>
        </p:nvSpPr>
        <p:spPr>
          <a:xfrm>
            <a:off x="2666975" y="3214675"/>
            <a:ext cx="3648000" cy="1214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590"/>
              <a:buNone/>
            </a:pPr>
            <a:r>
              <a:rPr lang="en-US" sz="2590">
                <a:latin typeface="Times New Roman"/>
                <a:ea typeface="Times New Roman"/>
                <a:cs typeface="Times New Roman"/>
                <a:sym typeface="Times New Roman"/>
              </a:rPr>
              <a:t> </a:t>
            </a:r>
            <a:r>
              <a:rPr lang="en-US" sz="2220">
                <a:latin typeface="Times New Roman"/>
                <a:ea typeface="Times New Roman"/>
                <a:cs typeface="Times New Roman"/>
                <a:sym typeface="Times New Roman"/>
              </a:rPr>
              <a:t>Students:          </a:t>
            </a:r>
            <a:endParaRPr sz="1850">
              <a:latin typeface="Times New Roman"/>
              <a:ea typeface="Times New Roman"/>
              <a:cs typeface="Times New Roman"/>
              <a:sym typeface="Times New Roman"/>
            </a:endParaRPr>
          </a:p>
          <a:p>
            <a:pPr marL="457200" lvl="0" indent="-457200" algn="l" rtl="0">
              <a:lnSpc>
                <a:spcPct val="80000"/>
              </a:lnSpc>
              <a:spcBef>
                <a:spcPts val="0"/>
              </a:spcBef>
              <a:spcAft>
                <a:spcPts val="0"/>
              </a:spcAft>
              <a:buClr>
                <a:schemeClr val="dk1"/>
              </a:buClr>
              <a:buSzPts val="1850"/>
              <a:buFont typeface="Calibri"/>
              <a:buAutoNum type="arabicPeriod"/>
            </a:pPr>
            <a:r>
              <a:rPr lang="en-US" sz="1850" b="1">
                <a:latin typeface="Times New Roman"/>
                <a:ea typeface="Times New Roman"/>
                <a:cs typeface="Times New Roman"/>
                <a:sym typeface="Times New Roman"/>
              </a:rPr>
              <a:t> Anurag V S </a:t>
            </a:r>
            <a:r>
              <a:rPr lang="en-US" sz="1850">
                <a:latin typeface="Times New Roman"/>
                <a:ea typeface="Times New Roman"/>
                <a:cs typeface="Times New Roman"/>
                <a:sym typeface="Times New Roman"/>
              </a:rPr>
              <a:t>(1RN16CS012)</a:t>
            </a:r>
            <a:endParaRPr/>
          </a:p>
          <a:p>
            <a:pPr marL="457200" lvl="0" indent="-457200" algn="l" rtl="0">
              <a:lnSpc>
                <a:spcPct val="80000"/>
              </a:lnSpc>
              <a:spcBef>
                <a:spcPts val="0"/>
              </a:spcBef>
              <a:spcAft>
                <a:spcPts val="0"/>
              </a:spcAft>
              <a:buClr>
                <a:schemeClr val="dk1"/>
              </a:buClr>
              <a:buSzPts val="1850"/>
              <a:buFont typeface="Calibri"/>
              <a:buAutoNum type="arabicPeriod"/>
            </a:pPr>
            <a:r>
              <a:rPr lang="en-US" sz="1850" b="1">
                <a:latin typeface="Times New Roman"/>
                <a:ea typeface="Times New Roman"/>
                <a:cs typeface="Times New Roman"/>
                <a:sym typeface="Times New Roman"/>
              </a:rPr>
              <a:t> Smaran S </a:t>
            </a:r>
            <a:r>
              <a:rPr lang="en-US" sz="1850">
                <a:latin typeface="Times New Roman"/>
                <a:ea typeface="Times New Roman"/>
                <a:cs typeface="Times New Roman"/>
                <a:sym typeface="Times New Roman"/>
              </a:rPr>
              <a:t>(1RN16CS105)</a:t>
            </a:r>
            <a:endParaRPr/>
          </a:p>
          <a:p>
            <a:pPr marL="457200" lvl="0" indent="-457200" algn="l" rtl="0">
              <a:lnSpc>
                <a:spcPct val="80000"/>
              </a:lnSpc>
              <a:spcBef>
                <a:spcPts val="0"/>
              </a:spcBef>
              <a:spcAft>
                <a:spcPts val="0"/>
              </a:spcAft>
              <a:buClr>
                <a:schemeClr val="dk1"/>
              </a:buClr>
              <a:buSzPts val="1850"/>
              <a:buFont typeface="Calibri"/>
              <a:buAutoNum type="arabicPeriod"/>
            </a:pPr>
            <a:r>
              <a:rPr lang="en-US" sz="1850" b="1">
                <a:latin typeface="Times New Roman"/>
                <a:ea typeface="Times New Roman"/>
                <a:cs typeface="Times New Roman"/>
                <a:sym typeface="Times New Roman"/>
              </a:rPr>
              <a:t> Shreyas M </a:t>
            </a:r>
            <a:r>
              <a:rPr lang="en-US" sz="1850">
                <a:latin typeface="Times New Roman"/>
                <a:ea typeface="Times New Roman"/>
                <a:cs typeface="Times New Roman"/>
                <a:sym typeface="Times New Roman"/>
              </a:rPr>
              <a:t>(1RN17CS419)</a:t>
            </a:r>
            <a:endParaRPr/>
          </a:p>
          <a:p>
            <a:pPr marL="457200" lvl="0" indent="-339725" algn="l" rtl="0">
              <a:lnSpc>
                <a:spcPct val="80000"/>
              </a:lnSpc>
              <a:spcBef>
                <a:spcPts val="0"/>
              </a:spcBef>
              <a:spcAft>
                <a:spcPts val="0"/>
              </a:spcAft>
              <a:buClr>
                <a:schemeClr val="dk1"/>
              </a:buClr>
              <a:buSzPts val="1850"/>
              <a:buFont typeface="Calibri"/>
              <a:buNone/>
            </a:pPr>
            <a:endParaRPr sz="1850">
              <a:latin typeface="Times New Roman"/>
              <a:ea typeface="Times New Roman"/>
              <a:cs typeface="Times New Roman"/>
              <a:sym typeface="Times New Roman"/>
            </a:endParaRPr>
          </a:p>
          <a:p>
            <a:pPr marL="457200" lvl="0" indent="-339725" algn="l" rtl="0">
              <a:lnSpc>
                <a:spcPct val="80000"/>
              </a:lnSpc>
              <a:spcBef>
                <a:spcPts val="0"/>
              </a:spcBef>
              <a:spcAft>
                <a:spcPts val="0"/>
              </a:spcAft>
              <a:buClr>
                <a:schemeClr val="dk1"/>
              </a:buClr>
              <a:buSzPts val="1850"/>
              <a:buFont typeface="Calibri"/>
              <a:buNone/>
            </a:pPr>
            <a:endParaRPr sz="1850">
              <a:latin typeface="Times New Roman"/>
              <a:ea typeface="Times New Roman"/>
              <a:cs typeface="Times New Roman"/>
              <a:sym typeface="Times New Roman"/>
            </a:endParaRPr>
          </a:p>
          <a:p>
            <a:pPr marL="457200" lvl="0" indent="-339725" algn="l" rtl="0">
              <a:lnSpc>
                <a:spcPct val="80000"/>
              </a:lnSpc>
              <a:spcBef>
                <a:spcPts val="0"/>
              </a:spcBef>
              <a:spcAft>
                <a:spcPts val="0"/>
              </a:spcAft>
              <a:buClr>
                <a:schemeClr val="dk1"/>
              </a:buClr>
              <a:buSzPts val="1850"/>
              <a:buFont typeface="Calibri"/>
              <a:buNone/>
            </a:pPr>
            <a:endParaRPr sz="1850">
              <a:latin typeface="Times New Roman"/>
              <a:ea typeface="Times New Roman"/>
              <a:cs typeface="Times New Roman"/>
              <a:sym typeface="Times New Roman"/>
            </a:endParaRPr>
          </a:p>
        </p:txBody>
      </p:sp>
      <p:sp>
        <p:nvSpPr>
          <p:cNvPr id="92" name="Google Shape;92;p13"/>
          <p:cNvSpPr txBox="1"/>
          <p:nvPr/>
        </p:nvSpPr>
        <p:spPr>
          <a:xfrm>
            <a:off x="7024694" y="3143248"/>
            <a:ext cx="3214710" cy="20005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solidFill>
                  <a:schemeClr val="dk1"/>
                </a:solidFill>
                <a:latin typeface="Times New Roman"/>
                <a:ea typeface="Times New Roman"/>
                <a:cs typeface="Times New Roman"/>
                <a:sym typeface="Times New Roman"/>
              </a:rPr>
              <a:t>Guide:</a:t>
            </a:r>
            <a:endParaRPr dirty="0"/>
          </a:p>
          <a:p>
            <a:pPr marL="0" marR="0" lvl="0" indent="0" algn="l" rtl="0">
              <a:spcBef>
                <a:spcPts val="0"/>
              </a:spcBef>
              <a:spcAft>
                <a:spcPts val="0"/>
              </a:spcAft>
              <a:buNone/>
            </a:pPr>
            <a:r>
              <a:rPr lang="en-US" sz="2000" b="1" dirty="0" smtClean="0">
                <a:solidFill>
                  <a:schemeClr val="dk1"/>
                </a:solidFill>
                <a:latin typeface="Times New Roman"/>
                <a:ea typeface="Times New Roman"/>
                <a:cs typeface="Times New Roman"/>
                <a:sym typeface="Times New Roman"/>
              </a:rPr>
              <a:t>Dr. </a:t>
            </a:r>
            <a:r>
              <a:rPr lang="en-US" sz="2000" b="1" dirty="0" err="1" smtClean="0">
                <a:solidFill>
                  <a:schemeClr val="dk1"/>
                </a:solidFill>
                <a:latin typeface="Times New Roman"/>
                <a:ea typeface="Times New Roman"/>
                <a:cs typeface="Times New Roman"/>
                <a:sym typeface="Times New Roman"/>
              </a:rPr>
              <a:t>Kiran</a:t>
            </a:r>
            <a:r>
              <a:rPr lang="en-US" sz="2000" b="1" dirty="0" smtClean="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P</a:t>
            </a:r>
            <a:endParaRPr b="1" dirty="0">
              <a:latin typeface="Times New Roman"/>
              <a:ea typeface="Times New Roman"/>
              <a:cs typeface="Times New Roman"/>
              <a:sym typeface="Times New Roman"/>
            </a:endParaRPr>
          </a:p>
          <a:p>
            <a:pPr marL="0" marR="0" lvl="0" indent="0" algn="l" rtl="0">
              <a:spcBef>
                <a:spcPts val="0"/>
              </a:spcBef>
              <a:spcAft>
                <a:spcPts val="0"/>
              </a:spcAft>
              <a:buNone/>
            </a:pPr>
            <a:r>
              <a:rPr lang="en-US" sz="1600" smtClean="0">
                <a:solidFill>
                  <a:schemeClr val="dk1"/>
                </a:solidFill>
                <a:latin typeface="Times New Roman"/>
                <a:ea typeface="Times New Roman"/>
                <a:cs typeface="Times New Roman"/>
                <a:sym typeface="Times New Roman"/>
              </a:rPr>
              <a:t>Professor </a:t>
            </a:r>
            <a:r>
              <a:rPr lang="en-US" sz="1600" dirty="0" smtClean="0">
                <a:solidFill>
                  <a:schemeClr val="dk1"/>
                </a:solidFill>
                <a:latin typeface="Times New Roman"/>
                <a:ea typeface="Times New Roman"/>
                <a:cs typeface="Times New Roman"/>
                <a:sym typeface="Times New Roman"/>
              </a:rPr>
              <a:t>and Head </a:t>
            </a:r>
            <a:r>
              <a:rPr lang="en-US" sz="1600" dirty="0">
                <a:solidFill>
                  <a:schemeClr val="dk1"/>
                </a:solidFill>
                <a:latin typeface="Times New Roman"/>
                <a:ea typeface="Times New Roman"/>
                <a:cs typeface="Times New Roman"/>
                <a:sym typeface="Times New Roman"/>
              </a:rPr>
              <a:t>o</a:t>
            </a:r>
            <a:r>
              <a:rPr lang="en-US" sz="1600" dirty="0" smtClean="0">
                <a:solidFill>
                  <a:schemeClr val="dk1"/>
                </a:solidFill>
                <a:latin typeface="Times New Roman"/>
                <a:ea typeface="Times New Roman"/>
                <a:cs typeface="Times New Roman"/>
                <a:sym typeface="Times New Roman"/>
              </a:rPr>
              <a:t>f Department, </a:t>
            </a:r>
          </a:p>
          <a:p>
            <a:pPr marL="0" marR="0" lvl="0" indent="0" algn="l" rtl="0">
              <a:spcBef>
                <a:spcPts val="0"/>
              </a:spcBef>
              <a:spcAft>
                <a:spcPts val="0"/>
              </a:spcAft>
              <a:buNone/>
            </a:pPr>
            <a:r>
              <a:rPr lang="en-US" sz="1600" dirty="0" smtClean="0">
                <a:solidFill>
                  <a:schemeClr val="dk1"/>
                </a:solidFill>
                <a:latin typeface="Times New Roman"/>
                <a:ea typeface="Times New Roman"/>
                <a:cs typeface="Times New Roman"/>
                <a:sym typeface="Times New Roman"/>
              </a:rPr>
              <a:t>Dept</a:t>
            </a:r>
            <a:r>
              <a:rPr lang="en-US" sz="1600" dirty="0">
                <a:solidFill>
                  <a:schemeClr val="dk1"/>
                </a:solidFill>
                <a:latin typeface="Times New Roman"/>
                <a:ea typeface="Times New Roman"/>
                <a:cs typeface="Times New Roman"/>
                <a:sym typeface="Times New Roman"/>
              </a:rPr>
              <a:t>. of CSE, RNSIT</a:t>
            </a:r>
            <a:endParaRPr dirty="0"/>
          </a:p>
          <a:p>
            <a:pPr marL="0" marR="0" lvl="0" indent="0" algn="l"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dirty="0"/>
          </a:p>
        </p:txBody>
      </p:sp>
      <p:sp>
        <p:nvSpPr>
          <p:cNvPr id="93" name="Google Shape;93;p13"/>
          <p:cNvSpPr/>
          <p:nvPr/>
        </p:nvSpPr>
        <p:spPr>
          <a:xfrm>
            <a:off x="1524001" y="-18466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3">
            <a:alphaModFix/>
          </a:blip>
          <a:srcRect/>
          <a:stretch/>
        </p:blipFill>
        <p:spPr>
          <a:xfrm>
            <a:off x="5595934" y="336036"/>
            <a:ext cx="1000132" cy="1296089"/>
          </a:xfrm>
          <a:prstGeom prst="rect">
            <a:avLst/>
          </a:prstGeom>
          <a:noFill/>
          <a:ln>
            <a:noFill/>
          </a:ln>
        </p:spPr>
      </p:pic>
      <p:sp>
        <p:nvSpPr>
          <p:cNvPr id="95" name="Google Shape;95;p13"/>
          <p:cNvSpPr/>
          <p:nvPr/>
        </p:nvSpPr>
        <p:spPr>
          <a:xfrm>
            <a:off x="2088301" y="5454571"/>
            <a:ext cx="8072494"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800000"/>
                </a:solidFill>
                <a:latin typeface="Times New Roman"/>
                <a:ea typeface="Times New Roman"/>
                <a:cs typeface="Times New Roman"/>
                <a:sym typeface="Times New Roman"/>
              </a:rPr>
              <a:t>Department of Computer Science and Engineering</a:t>
            </a:r>
            <a:endParaRPr sz="20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b="1">
                <a:solidFill>
                  <a:srgbClr val="800000"/>
                </a:solidFill>
                <a:latin typeface="Times New Roman"/>
                <a:ea typeface="Times New Roman"/>
                <a:cs typeface="Times New Roman"/>
                <a:sym typeface="Times New Roman"/>
              </a:rPr>
              <a:t> RNS Institute of Technology</a:t>
            </a:r>
            <a:endParaRPr/>
          </a:p>
          <a:p>
            <a:pPr marL="0" marR="0" lvl="0" indent="0" algn="ctr" rtl="0">
              <a:spcBef>
                <a:spcPts val="0"/>
              </a:spcBef>
              <a:spcAft>
                <a:spcPts val="0"/>
              </a:spcAft>
              <a:buNone/>
            </a:pPr>
            <a:r>
              <a:rPr lang="en-US" sz="2000" b="1">
                <a:solidFill>
                  <a:srgbClr val="800000"/>
                </a:solidFill>
                <a:latin typeface="Times New Roman"/>
                <a:ea typeface="Times New Roman"/>
                <a:cs typeface="Times New Roman"/>
                <a:sym typeface="Times New Roman"/>
              </a:rPr>
              <a:t>2020-21</a:t>
            </a:r>
            <a:endParaRPr sz="2000">
              <a:solidFill>
                <a:schemeClr val="dk1"/>
              </a:solidFill>
              <a:latin typeface="Times New Roman"/>
              <a:ea typeface="Times New Roman"/>
              <a:cs typeface="Times New Roman"/>
              <a:sym typeface="Times New Roman"/>
            </a:endParaRPr>
          </a:p>
        </p:txBody>
      </p:sp>
      <p:pic>
        <p:nvPicPr>
          <p:cNvPr id="96" name="Google Shape;96;p13" descr="G:\RNSITLOGO.jpg"/>
          <p:cNvPicPr preferRelativeResize="0"/>
          <p:nvPr/>
        </p:nvPicPr>
        <p:blipFill rotWithShape="1">
          <a:blip r:embed="rId4">
            <a:alphaModFix/>
          </a:blip>
          <a:srcRect/>
          <a:stretch/>
        </p:blipFill>
        <p:spPr>
          <a:xfrm>
            <a:off x="5595934" y="4248565"/>
            <a:ext cx="1214446" cy="1299457"/>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959"/>
              <a:buFont typeface="Times New Roman"/>
              <a:buNone/>
            </a:pPr>
            <a:r>
              <a:rPr lang="en-US" sz="3959">
                <a:solidFill>
                  <a:srgbClr val="C00000"/>
                </a:solidFill>
                <a:latin typeface="Times New Roman"/>
                <a:ea typeface="Times New Roman"/>
                <a:cs typeface="Times New Roman"/>
                <a:sym typeface="Times New Roman"/>
              </a:rPr>
              <a:t/>
            </a:r>
            <a:br>
              <a:rPr lang="en-US" sz="3959">
                <a:solidFill>
                  <a:srgbClr val="C00000"/>
                </a:solidFill>
                <a:latin typeface="Times New Roman"/>
                <a:ea typeface="Times New Roman"/>
                <a:cs typeface="Times New Roman"/>
                <a:sym typeface="Times New Roman"/>
              </a:rPr>
            </a:br>
            <a:r>
              <a:rPr lang="en-US" sz="3240" b="1">
                <a:solidFill>
                  <a:srgbClr val="C00000"/>
                </a:solidFill>
                <a:latin typeface="Times New Roman"/>
                <a:ea typeface="Times New Roman"/>
                <a:cs typeface="Times New Roman"/>
                <a:sym typeface="Times New Roman"/>
              </a:rPr>
              <a:t>IMPLEMENTATION</a:t>
            </a:r>
            <a:br>
              <a:rPr lang="en-US" sz="3240" b="1">
                <a:solidFill>
                  <a:srgbClr val="C00000"/>
                </a:solidFill>
                <a:latin typeface="Times New Roman"/>
                <a:ea typeface="Times New Roman"/>
                <a:cs typeface="Times New Roman"/>
                <a:sym typeface="Times New Roman"/>
              </a:rPr>
            </a:br>
            <a:endParaRPr sz="3959" b="1">
              <a:solidFill>
                <a:srgbClr val="C00000"/>
              </a:solidFill>
            </a:endParaRPr>
          </a:p>
        </p:txBody>
      </p:sp>
      <p:sp>
        <p:nvSpPr>
          <p:cNvPr id="184" name="Google Shape;184;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85750" indent="-285750">
              <a:buSzPts val="2800"/>
            </a:pPr>
            <a:r>
              <a:rPr lang="en-US" sz="2000" dirty="0" err="1" smtClean="0">
                <a:solidFill>
                  <a:srgbClr val="464646"/>
                </a:solidFill>
                <a:latin typeface="Source Sans Pro"/>
              </a:rPr>
              <a:t>PySimpleGUI</a:t>
            </a:r>
            <a:r>
              <a:rPr lang="en-US" sz="2000" dirty="0" smtClean="0">
                <a:solidFill>
                  <a:srgbClr val="464646"/>
                </a:solidFill>
                <a:latin typeface="Source Sans Pro"/>
              </a:rPr>
              <a:t> transforms </a:t>
            </a:r>
            <a:r>
              <a:rPr lang="en-US" sz="2000" dirty="0">
                <a:solidFill>
                  <a:srgbClr val="464646"/>
                </a:solidFill>
                <a:latin typeface="Source Sans Pro"/>
              </a:rPr>
              <a:t>the </a:t>
            </a:r>
            <a:r>
              <a:rPr lang="en-US" sz="2000" dirty="0" err="1">
                <a:solidFill>
                  <a:srgbClr val="464646"/>
                </a:solidFill>
                <a:latin typeface="Source Sans Pro"/>
              </a:rPr>
              <a:t>tkinter</a:t>
            </a:r>
            <a:r>
              <a:rPr lang="en-US" sz="2000" dirty="0">
                <a:solidFill>
                  <a:srgbClr val="464646"/>
                </a:solidFill>
                <a:latin typeface="Source Sans Pro"/>
              </a:rPr>
              <a:t>, </a:t>
            </a:r>
            <a:r>
              <a:rPr lang="en-US" sz="2000" dirty="0" err="1">
                <a:solidFill>
                  <a:srgbClr val="464646"/>
                </a:solidFill>
                <a:latin typeface="Source Sans Pro"/>
              </a:rPr>
              <a:t>Qt</a:t>
            </a:r>
            <a:r>
              <a:rPr lang="en-US" sz="2000" dirty="0">
                <a:solidFill>
                  <a:srgbClr val="464646"/>
                </a:solidFill>
                <a:latin typeface="Source Sans Pro"/>
              </a:rPr>
              <a:t>, </a:t>
            </a:r>
            <a:r>
              <a:rPr lang="en-US" sz="2000" dirty="0" err="1">
                <a:solidFill>
                  <a:srgbClr val="464646"/>
                </a:solidFill>
                <a:latin typeface="Source Sans Pro"/>
              </a:rPr>
              <a:t>WxPython</a:t>
            </a:r>
            <a:r>
              <a:rPr lang="en-US" sz="2000" dirty="0">
                <a:solidFill>
                  <a:srgbClr val="464646"/>
                </a:solidFill>
                <a:latin typeface="Source Sans Pro"/>
              </a:rPr>
              <a:t>, and </a:t>
            </a:r>
            <a:r>
              <a:rPr lang="en-US" sz="2000" dirty="0" err="1">
                <a:solidFill>
                  <a:srgbClr val="464646"/>
                </a:solidFill>
                <a:latin typeface="Source Sans Pro"/>
              </a:rPr>
              <a:t>Remi</a:t>
            </a:r>
            <a:r>
              <a:rPr lang="en-US" sz="2000" dirty="0">
                <a:solidFill>
                  <a:srgbClr val="464646"/>
                </a:solidFill>
                <a:latin typeface="Source Sans Pro"/>
              </a:rPr>
              <a:t> (browser-based) GUI frameworks into a simpler interface</a:t>
            </a:r>
            <a:r>
              <a:rPr lang="en-US" sz="2000" dirty="0" smtClean="0">
                <a:solidFill>
                  <a:srgbClr val="464646"/>
                </a:solidFill>
                <a:latin typeface="Source Sans Pro"/>
              </a:rPr>
              <a:t>.</a:t>
            </a:r>
          </a:p>
          <a:p>
            <a:pPr marL="285750" indent="-285750">
              <a:buSzPts val="2800"/>
            </a:pPr>
            <a:r>
              <a:rPr lang="en-US" sz="2000" dirty="0"/>
              <a:t>The window definition is simplified by using Python core data types understood by beginners (lists and dictionaries</a:t>
            </a:r>
            <a:r>
              <a:rPr lang="en-US" sz="2000" dirty="0" smtClean="0"/>
              <a:t>).</a:t>
            </a:r>
            <a:endParaRPr lang="en-US" sz="2000" dirty="0"/>
          </a:p>
          <a:p>
            <a:pPr marL="285750" indent="-285750">
              <a:buSzPts val="2800"/>
            </a:pPr>
            <a:r>
              <a:rPr lang="en-US" sz="2000" dirty="0"/>
              <a:t>By definition, </a:t>
            </a:r>
            <a:r>
              <a:rPr lang="en-US" sz="2000" dirty="0" err="1"/>
              <a:t>PySimpleGUI</a:t>
            </a:r>
            <a:r>
              <a:rPr lang="en-US" sz="2000" dirty="0"/>
              <a:t> implements a subset of the underlying GUI frameworks' capabilities</a:t>
            </a:r>
            <a:r>
              <a:rPr lang="en-US" sz="2000" dirty="0" smtClean="0"/>
              <a:t>.</a:t>
            </a:r>
          </a:p>
          <a:p>
            <a:pPr marL="0" indent="0">
              <a:buSzPts val="2800"/>
              <a:buNone/>
            </a:pPr>
            <a:endParaRPr sz="2000" dirty="0"/>
          </a:p>
        </p:txBody>
      </p:sp>
      <p:sp>
        <p:nvSpPr>
          <p:cNvPr id="185" name="Google Shape;185;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86" name="Google Shape;186;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87" name="Google Shape;187;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62589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959"/>
              <a:buFont typeface="Times New Roman"/>
              <a:buNone/>
            </a:pPr>
            <a:r>
              <a:rPr lang="en-US" sz="3240" b="1">
                <a:solidFill>
                  <a:srgbClr val="C00000"/>
                </a:solidFill>
                <a:latin typeface="Times New Roman"/>
                <a:ea typeface="Times New Roman"/>
                <a:cs typeface="Times New Roman"/>
                <a:sym typeface="Times New Roman"/>
              </a:rPr>
              <a:t>IMPLEMENTATION</a:t>
            </a:r>
            <a:endParaRPr/>
          </a:p>
        </p:txBody>
      </p:sp>
      <p:sp>
        <p:nvSpPr>
          <p:cNvPr id="194" name="Google Shape;194;p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Font typeface="Times New Roman"/>
              <a:buChar char="•"/>
            </a:pPr>
            <a:r>
              <a:rPr lang="en-US" sz="2400" dirty="0">
                <a:latin typeface="Times New Roman"/>
                <a:ea typeface="Times New Roman"/>
                <a:cs typeface="Times New Roman"/>
                <a:sym typeface="Times New Roman"/>
              </a:rPr>
              <a:t>We use 68 point face landmark method to extract features from image.</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dirty="0">
                <a:latin typeface="Times New Roman"/>
                <a:ea typeface="Times New Roman"/>
                <a:cs typeface="Times New Roman"/>
                <a:sym typeface="Times New Roman"/>
              </a:rPr>
              <a:t>Detecting facial landmarks is a 2 step process-</a:t>
            </a:r>
            <a:endParaRPr sz="2400" dirty="0">
              <a:latin typeface="Times New Roman"/>
              <a:ea typeface="Times New Roman"/>
              <a:cs typeface="Times New Roman"/>
              <a:sym typeface="Times New Roman"/>
            </a:endParaRPr>
          </a:p>
          <a:p>
            <a:pPr marL="914400" lvl="1" indent="-381000" algn="l" rtl="0">
              <a:spcBef>
                <a:spcPts val="0"/>
              </a:spcBef>
              <a:spcAft>
                <a:spcPts val="0"/>
              </a:spcAft>
              <a:buSzPts val="2400"/>
              <a:buFont typeface="Times New Roman"/>
              <a:buChar char="•"/>
            </a:pPr>
            <a:r>
              <a:rPr lang="en-US" dirty="0">
                <a:latin typeface="Times New Roman"/>
                <a:ea typeface="Times New Roman"/>
                <a:cs typeface="Times New Roman"/>
                <a:sym typeface="Times New Roman"/>
              </a:rPr>
              <a:t>Localize the face in the image</a:t>
            </a:r>
            <a:endParaRPr dirty="0">
              <a:latin typeface="Times New Roman"/>
              <a:ea typeface="Times New Roman"/>
              <a:cs typeface="Times New Roman"/>
              <a:sym typeface="Times New Roman"/>
            </a:endParaRPr>
          </a:p>
          <a:p>
            <a:pPr marL="914400" lvl="1" indent="-381000" algn="l" rtl="0">
              <a:spcBef>
                <a:spcPts val="0"/>
              </a:spcBef>
              <a:spcAft>
                <a:spcPts val="0"/>
              </a:spcAft>
              <a:buSzPts val="2400"/>
              <a:buFont typeface="Times New Roman"/>
              <a:buChar char="•"/>
            </a:pPr>
            <a:r>
              <a:rPr lang="en-US" dirty="0">
                <a:latin typeface="Times New Roman"/>
                <a:ea typeface="Times New Roman"/>
                <a:cs typeface="Times New Roman"/>
                <a:sym typeface="Times New Roman"/>
              </a:rPr>
              <a:t>Detect key facial structure in face ROI</a:t>
            </a:r>
            <a:endParaRPr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dirty="0">
                <a:latin typeface="Times New Roman"/>
                <a:ea typeface="Times New Roman"/>
                <a:cs typeface="Times New Roman"/>
                <a:sym typeface="Times New Roman"/>
              </a:rPr>
              <a:t>We use </a:t>
            </a:r>
            <a:r>
              <a:rPr lang="en-US" sz="2400" dirty="0" err="1">
                <a:latin typeface="Times New Roman"/>
                <a:ea typeface="Times New Roman"/>
                <a:cs typeface="Times New Roman"/>
                <a:sym typeface="Times New Roman"/>
              </a:rPr>
              <a:t>OpenCV’s</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haar</a:t>
            </a:r>
            <a:r>
              <a:rPr lang="en-US" sz="2400" dirty="0">
                <a:latin typeface="Times New Roman"/>
                <a:ea typeface="Times New Roman"/>
                <a:cs typeface="Times New Roman"/>
                <a:sym typeface="Times New Roman"/>
              </a:rPr>
              <a:t>-cascades to localize the face.</a:t>
            </a:r>
            <a:endParaRPr sz="2400" dirty="0">
              <a:latin typeface="Times New Roman"/>
              <a:ea typeface="Times New Roman"/>
              <a:cs typeface="Times New Roman"/>
              <a:sym typeface="Times New Roman"/>
            </a:endParaRPr>
          </a:p>
          <a:p>
            <a:pPr marL="457200" lvl="0" indent="-381000" algn="l" rtl="0">
              <a:spcBef>
                <a:spcPts val="0"/>
              </a:spcBef>
              <a:spcAft>
                <a:spcPts val="0"/>
              </a:spcAft>
              <a:buClr>
                <a:srgbClr val="000000"/>
              </a:buClr>
              <a:buSzPts val="2400"/>
              <a:buChar char="•"/>
            </a:pPr>
            <a:r>
              <a:rPr lang="en-US" sz="2400" dirty="0">
                <a:solidFill>
                  <a:srgbClr val="000000"/>
                </a:solidFill>
                <a:latin typeface="Times New Roman"/>
                <a:ea typeface="Times New Roman"/>
                <a:cs typeface="Times New Roman"/>
                <a:sym typeface="Times New Roman"/>
              </a:rPr>
              <a:t>The facial landmark detector included in the </a:t>
            </a:r>
            <a:r>
              <a:rPr lang="en-US" sz="2400" dirty="0" err="1">
                <a:solidFill>
                  <a:srgbClr val="000000"/>
                </a:solidFill>
                <a:latin typeface="Times New Roman"/>
                <a:ea typeface="Times New Roman"/>
                <a:cs typeface="Times New Roman"/>
                <a:sym typeface="Times New Roman"/>
              </a:rPr>
              <a:t>dlib</a:t>
            </a:r>
            <a:r>
              <a:rPr lang="en-US" sz="2400" dirty="0">
                <a:solidFill>
                  <a:srgbClr val="000000"/>
                </a:solidFill>
                <a:latin typeface="Times New Roman"/>
                <a:ea typeface="Times New Roman"/>
                <a:cs typeface="Times New Roman"/>
                <a:sym typeface="Times New Roman"/>
              </a:rPr>
              <a:t> library is an implementation of </a:t>
            </a:r>
            <a:r>
              <a:rPr lang="en-US" sz="2400" dirty="0" smtClean="0">
                <a:solidFill>
                  <a:srgbClr val="000000"/>
                </a:solidFill>
                <a:latin typeface="Times New Roman"/>
                <a:ea typeface="Times New Roman"/>
                <a:cs typeface="Times New Roman"/>
                <a:sym typeface="Times New Roman"/>
              </a:rPr>
              <a:t>the </a:t>
            </a:r>
            <a:r>
              <a:rPr lang="en-US" sz="2400" dirty="0" smtClean="0">
                <a:solidFill>
                  <a:schemeClr val="tx1"/>
                </a:solidFill>
                <a:uFill>
                  <a:noFill/>
                </a:uFill>
                <a:latin typeface="Times New Roman"/>
                <a:ea typeface="Times New Roman"/>
                <a:cs typeface="Times New Roman"/>
                <a:sym typeface="Times New Roman"/>
              </a:rPr>
              <a:t>One Millisecond Face Alignment with an Ensemble of Regression Trees</a:t>
            </a:r>
            <a:r>
              <a:rPr lang="en-US" sz="2400" dirty="0" smtClean="0">
                <a:solidFill>
                  <a:srgbClr val="000000"/>
                </a:solidFill>
                <a:latin typeface="Times New Roman"/>
                <a:ea typeface="Times New Roman"/>
                <a:cs typeface="Times New Roman"/>
                <a:sym typeface="Times New Roman"/>
              </a:rPr>
              <a:t>.</a:t>
            </a:r>
            <a:endParaRPr sz="2400" dirty="0">
              <a:solidFill>
                <a:srgbClr val="000000"/>
              </a:solidFill>
              <a:latin typeface="Times New Roman"/>
              <a:ea typeface="Times New Roman"/>
              <a:cs typeface="Times New Roman"/>
              <a:sym typeface="Times New Roman"/>
            </a:endParaRPr>
          </a:p>
          <a:p>
            <a:pPr marL="914400" lvl="1" indent="-381000" algn="l" rtl="0">
              <a:lnSpc>
                <a:spcPct val="115000"/>
              </a:lnSpc>
              <a:spcBef>
                <a:spcPts val="0"/>
              </a:spcBef>
              <a:spcAft>
                <a:spcPts val="0"/>
              </a:spcAft>
              <a:buClr>
                <a:srgbClr val="051E50"/>
              </a:buClr>
              <a:buSzPts val="2400"/>
              <a:buFont typeface="Times New Roman"/>
              <a:buChar char="•"/>
            </a:pPr>
            <a:r>
              <a:rPr lang="en-US" dirty="0">
                <a:solidFill>
                  <a:schemeClr val="tx1"/>
                </a:solidFill>
                <a:latin typeface="Times New Roman"/>
                <a:ea typeface="Times New Roman"/>
                <a:cs typeface="Times New Roman"/>
                <a:sym typeface="Times New Roman"/>
              </a:rPr>
              <a:t>A training set </a:t>
            </a:r>
            <a:r>
              <a:rPr lang="en-US" dirty="0" smtClean="0">
                <a:solidFill>
                  <a:schemeClr val="tx1"/>
                </a:solidFill>
                <a:latin typeface="Times New Roman"/>
                <a:ea typeface="Times New Roman"/>
                <a:cs typeface="Times New Roman"/>
                <a:sym typeface="Times New Roman"/>
              </a:rPr>
              <a:t>of </a:t>
            </a:r>
            <a:r>
              <a:rPr lang="en-US" dirty="0">
                <a:solidFill>
                  <a:schemeClr val="tx1"/>
                </a:solidFill>
                <a:latin typeface="Times New Roman"/>
                <a:ea typeface="Times New Roman"/>
                <a:cs typeface="Times New Roman"/>
                <a:sym typeface="Times New Roman"/>
              </a:rPr>
              <a:t>labeled facial landmarks on an image. These images are manually labeled, specifying specific (x, y)-coordinates of regions surrounding each facial structure.</a:t>
            </a:r>
            <a:endParaRPr dirty="0">
              <a:solidFill>
                <a:schemeClr val="tx1"/>
              </a:solidFill>
              <a:latin typeface="Times New Roman"/>
              <a:ea typeface="Times New Roman"/>
              <a:cs typeface="Times New Roman"/>
              <a:sym typeface="Times New Roman"/>
            </a:endParaRPr>
          </a:p>
          <a:p>
            <a:pPr marL="914400" lvl="1" indent="-381000" algn="l" rtl="0">
              <a:lnSpc>
                <a:spcPct val="115000"/>
              </a:lnSpc>
              <a:spcBef>
                <a:spcPts val="0"/>
              </a:spcBef>
              <a:spcAft>
                <a:spcPts val="0"/>
              </a:spcAft>
              <a:buClr>
                <a:srgbClr val="051E50"/>
              </a:buClr>
              <a:buSzPts val="2400"/>
              <a:buFont typeface="Times New Roman"/>
              <a:buChar char="•"/>
            </a:pPr>
            <a:r>
              <a:rPr lang="en-US" dirty="0">
                <a:solidFill>
                  <a:schemeClr val="tx1"/>
                </a:solidFill>
                <a:latin typeface="Times New Roman"/>
                <a:ea typeface="Times New Roman"/>
                <a:cs typeface="Times New Roman"/>
                <a:sym typeface="Times New Roman"/>
              </a:rPr>
              <a:t>Priors, of more specifically, the probability on distance between pairs of input pixels.</a:t>
            </a:r>
            <a:endParaRPr dirty="0">
              <a:solidFill>
                <a:schemeClr val="tx1"/>
              </a:solidFill>
              <a:latin typeface="Times New Roman"/>
              <a:ea typeface="Times New Roman"/>
              <a:cs typeface="Times New Roman"/>
              <a:sym typeface="Times New Roman"/>
            </a:endParaRPr>
          </a:p>
          <a:p>
            <a:pPr marL="0" lvl="0" indent="0" algn="l" rtl="0">
              <a:spcBef>
                <a:spcPts val="6100"/>
              </a:spcBef>
              <a:spcAft>
                <a:spcPts val="0"/>
              </a:spcAft>
              <a:buNone/>
            </a:pPr>
            <a:endParaRPr dirty="0">
              <a:solidFill>
                <a:srgbClr val="000000"/>
              </a:solidFill>
              <a:latin typeface="Times New Roman"/>
              <a:ea typeface="Times New Roman"/>
              <a:cs typeface="Times New Roman"/>
              <a:sym typeface="Times New Roman"/>
            </a:endParaRPr>
          </a:p>
        </p:txBody>
      </p:sp>
      <p:sp>
        <p:nvSpPr>
          <p:cNvPr id="195" name="Google Shape;195;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240" b="1">
                <a:solidFill>
                  <a:srgbClr val="C00000"/>
                </a:solidFill>
                <a:latin typeface="Times New Roman"/>
                <a:ea typeface="Times New Roman"/>
                <a:cs typeface="Times New Roman"/>
                <a:sym typeface="Times New Roman"/>
              </a:rPr>
              <a:t>IMPLEMENTATION</a:t>
            </a:r>
            <a:endParaRPr/>
          </a:p>
        </p:txBody>
      </p:sp>
      <p:sp>
        <p:nvSpPr>
          <p:cNvPr id="202" name="Google Shape;202;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Font typeface="Times New Roman"/>
              <a:buChar char="•"/>
            </a:pPr>
            <a:r>
              <a:rPr lang="en-US" sz="2400" dirty="0">
                <a:solidFill>
                  <a:schemeClr val="tx1"/>
                </a:solidFill>
                <a:latin typeface="Times New Roman"/>
                <a:ea typeface="Times New Roman"/>
                <a:cs typeface="Times New Roman"/>
                <a:sym typeface="Times New Roman"/>
              </a:rPr>
              <a:t>Given this training data, an ensemble of regression trees are trained to estimate the facial landmark positions directly from the pixel intensities </a:t>
            </a:r>
            <a:r>
              <a:rPr lang="en-US" sz="2400" dirty="0" smtClean="0">
                <a:solidFill>
                  <a:schemeClr val="tx1"/>
                </a:solidFill>
                <a:latin typeface="Times New Roman"/>
                <a:ea typeface="Times New Roman"/>
                <a:cs typeface="Times New Roman"/>
                <a:sym typeface="Times New Roman"/>
              </a:rPr>
              <a:t>themselves.</a:t>
            </a:r>
            <a:endParaRPr sz="2400" dirty="0">
              <a:solidFill>
                <a:schemeClr val="tx1"/>
              </a:solidFill>
              <a:latin typeface="Times New Roman"/>
              <a:ea typeface="Times New Roman"/>
              <a:cs typeface="Times New Roman"/>
              <a:sym typeface="Times New Roman"/>
            </a:endParaRPr>
          </a:p>
          <a:p>
            <a:pPr marL="457200" lvl="0" indent="-381000" algn="l" rtl="0">
              <a:spcBef>
                <a:spcPts val="0"/>
              </a:spcBef>
              <a:spcAft>
                <a:spcPts val="0"/>
              </a:spcAft>
              <a:buClr>
                <a:srgbClr val="051E50"/>
              </a:buClr>
              <a:buSzPts val="2400"/>
              <a:buFont typeface="Times New Roman"/>
              <a:buChar char="•"/>
            </a:pPr>
            <a:r>
              <a:rPr lang="en-US" sz="2400" dirty="0">
                <a:solidFill>
                  <a:schemeClr val="tx1"/>
                </a:solidFill>
                <a:latin typeface="Times New Roman"/>
                <a:ea typeface="Times New Roman"/>
                <a:cs typeface="Times New Roman"/>
                <a:sym typeface="Times New Roman"/>
              </a:rPr>
              <a:t>The end result is a facial landmark detector that can be used to detect facial landmarks in real-time with high quality predictions.</a:t>
            </a:r>
            <a:endParaRPr sz="2400" dirty="0">
              <a:solidFill>
                <a:schemeClr val="tx1"/>
              </a:solidFill>
              <a:latin typeface="Times New Roman"/>
              <a:ea typeface="Times New Roman"/>
              <a:cs typeface="Times New Roman"/>
              <a:sym typeface="Times New Roman"/>
            </a:endParaRPr>
          </a:p>
        </p:txBody>
      </p:sp>
      <p:sp>
        <p:nvSpPr>
          <p:cNvPr id="203" name="Google Shape;203;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5" name="Google Shape;212;p26"/>
          <p:cNvPicPr preferRelativeResize="0"/>
          <p:nvPr/>
        </p:nvPicPr>
        <p:blipFill>
          <a:blip r:embed="rId3">
            <a:alphaModFix/>
          </a:blip>
          <a:stretch>
            <a:fillRect/>
          </a:stretch>
        </p:blipFill>
        <p:spPr>
          <a:xfrm>
            <a:off x="3081087" y="3591683"/>
            <a:ext cx="6029825" cy="276466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240" b="1" dirty="0">
                <a:solidFill>
                  <a:srgbClr val="C00000"/>
                </a:solidFill>
                <a:latin typeface="Times New Roman"/>
                <a:ea typeface="Times New Roman"/>
                <a:cs typeface="Times New Roman"/>
                <a:sym typeface="Times New Roman"/>
              </a:rPr>
              <a:t>IMPLEMENTATION</a:t>
            </a:r>
            <a:endParaRPr dirty="0"/>
          </a:p>
          <a:p>
            <a:pPr marL="0" lvl="0" indent="0" algn="l" rtl="0">
              <a:spcBef>
                <a:spcPts val="0"/>
              </a:spcBef>
              <a:spcAft>
                <a:spcPts val="0"/>
              </a:spcAft>
              <a:buNone/>
            </a:pPr>
            <a:endParaRPr dirty="0"/>
          </a:p>
        </p:txBody>
      </p:sp>
      <p:sp>
        <p:nvSpPr>
          <p:cNvPr id="210" name="Google Shape;210;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p>
        </p:txBody>
      </p:sp>
      <p:sp>
        <p:nvSpPr>
          <p:cNvPr id="211" name="Google Shape;211;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3954591" cy="43570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884" y="1825625"/>
            <a:ext cx="5789916" cy="402978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40" b="1" dirty="0">
                <a:solidFill>
                  <a:srgbClr val="C00000"/>
                </a:solidFill>
                <a:latin typeface="Times New Roman"/>
                <a:ea typeface="Times New Roman"/>
                <a:cs typeface="Times New Roman"/>
                <a:sym typeface="Times New Roman"/>
              </a:rPr>
              <a:t>IMPLEMENTATION</a:t>
            </a:r>
            <a:endParaRPr lang="en-IN" sz="3240" dirty="0"/>
          </a:p>
        </p:txBody>
      </p:sp>
      <p:sp>
        <p:nvSpPr>
          <p:cNvPr id="3" name="Text Placeholder 2"/>
          <p:cNvSpPr>
            <a:spLocks noGrp="1"/>
          </p:cNvSpPr>
          <p:nvPr>
            <p:ph type="body" idx="1"/>
          </p:nvPr>
        </p:nvSpPr>
        <p:spPr/>
        <p:txBody>
          <a:bodyPr/>
          <a:lstStyle/>
          <a:p>
            <a:r>
              <a:rPr lang="en-US" sz="2400" dirty="0" err="1" smtClean="0">
                <a:solidFill>
                  <a:schemeClr val="tx1"/>
                </a:solidFill>
                <a:latin typeface="Times New Roman" panose="02020603050405020304" pitchFamily="18" charset="0"/>
                <a:cs typeface="Times New Roman" panose="02020603050405020304" pitchFamily="18" charset="0"/>
              </a:rPr>
              <a:t>OpenPose</a:t>
            </a:r>
            <a:r>
              <a:rPr lang="en-US" sz="2400" dirty="0">
                <a:solidFill>
                  <a:schemeClr val="tx1"/>
                </a:solidFill>
                <a:latin typeface="Times New Roman" panose="02020603050405020304" pitchFamily="18" charset="0"/>
                <a:cs typeface="Times New Roman" panose="02020603050405020304" pitchFamily="18" charset="0"/>
              </a:rPr>
              <a:t> has represented the first real-time multi-person system to jointly detect human body, hand, facial, and foot </a:t>
            </a:r>
            <a:r>
              <a:rPr lang="en-US" sz="2400" dirty="0" err="1">
                <a:solidFill>
                  <a:schemeClr val="tx1"/>
                </a:solidFill>
                <a:latin typeface="Times New Roman" panose="02020603050405020304" pitchFamily="18" charset="0"/>
                <a:cs typeface="Times New Roman" panose="02020603050405020304" pitchFamily="18" charset="0"/>
              </a:rPr>
              <a:t>keypoints</a:t>
            </a:r>
            <a:r>
              <a:rPr lang="en-US" sz="2400" dirty="0">
                <a:solidFill>
                  <a:schemeClr val="tx1"/>
                </a:solidFill>
                <a:latin typeface="Times New Roman" panose="02020603050405020304" pitchFamily="18" charset="0"/>
                <a:cs typeface="Times New Roman" panose="02020603050405020304" pitchFamily="18" charset="0"/>
              </a:rPr>
              <a:t> (in total 135 </a:t>
            </a:r>
            <a:r>
              <a:rPr lang="en-US" sz="2400" dirty="0" err="1">
                <a:solidFill>
                  <a:schemeClr val="tx1"/>
                </a:solidFill>
                <a:latin typeface="Times New Roman" panose="02020603050405020304" pitchFamily="18" charset="0"/>
                <a:cs typeface="Times New Roman" panose="02020603050405020304" pitchFamily="18" charset="0"/>
              </a:rPr>
              <a:t>keypoints</a:t>
            </a:r>
            <a:r>
              <a:rPr lang="en-US" sz="2400" dirty="0">
                <a:solidFill>
                  <a:schemeClr val="tx1"/>
                </a:solidFill>
                <a:latin typeface="Times New Roman" panose="02020603050405020304" pitchFamily="18" charset="0"/>
                <a:cs typeface="Times New Roman" panose="02020603050405020304" pitchFamily="18" charset="0"/>
              </a:rPr>
              <a:t>) on single images</a:t>
            </a:r>
            <a:r>
              <a:rPr lang="en-US" sz="2400" dirty="0" smtClean="0">
                <a:solidFill>
                  <a:schemeClr val="tx1"/>
                </a:solidFill>
                <a:latin typeface="Times New Roman" panose="02020603050405020304" pitchFamily="18" charset="0"/>
                <a:cs typeface="Times New Roman" panose="02020603050405020304" pitchFamily="18" charset="0"/>
              </a:rPr>
              <a:t>.</a:t>
            </a:r>
          </a:p>
          <a:p>
            <a:r>
              <a:rPr lang="en-US" sz="2400" dirty="0" err="1" smtClean="0">
                <a:solidFill>
                  <a:schemeClr val="tx1"/>
                </a:solidFill>
                <a:latin typeface="Times New Roman" panose="02020603050405020304" pitchFamily="18" charset="0"/>
                <a:cs typeface="Times New Roman" panose="02020603050405020304" pitchFamily="18" charset="0"/>
              </a:rPr>
              <a:t>OpenPose</a:t>
            </a:r>
            <a:r>
              <a:rPr lang="en-US" sz="2400" dirty="0" smtClean="0">
                <a:solidFill>
                  <a:schemeClr val="tx1"/>
                </a:solidFill>
                <a:latin typeface="Times New Roman" panose="02020603050405020304" pitchFamily="18" charset="0"/>
                <a:cs typeface="Times New Roman" panose="02020603050405020304" pitchFamily="18" charset="0"/>
              </a:rPr>
              <a:t> uses CMU Panoptic Dataset for training the model.</a:t>
            </a:r>
          </a:p>
          <a:p>
            <a:r>
              <a:rPr lang="en-US" sz="2400" dirty="0" smtClean="0">
                <a:solidFill>
                  <a:schemeClr val="tx1"/>
                </a:solidFill>
                <a:latin typeface="Times New Roman" panose="02020603050405020304" pitchFamily="18" charset="0"/>
                <a:cs typeface="Times New Roman" panose="02020603050405020304" pitchFamily="18" charset="0"/>
              </a:rPr>
              <a:t>It has the capacity to detect multiple people and each of their actions.</a:t>
            </a:r>
          </a:p>
          <a:p>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311" y="4222629"/>
            <a:ext cx="4435820" cy="2498845"/>
          </a:xfrm>
          <a:prstGeom prst="rect">
            <a:avLst/>
          </a:prstGeom>
        </p:spPr>
      </p:pic>
    </p:spTree>
    <p:extLst>
      <p:ext uri="{BB962C8B-B14F-4D97-AF65-F5344CB8AC3E}">
        <p14:creationId xmlns:p14="http://schemas.microsoft.com/office/powerpoint/2010/main" val="310965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40" b="1" dirty="0">
                <a:solidFill>
                  <a:srgbClr val="C00000"/>
                </a:solidFill>
                <a:latin typeface="Times New Roman"/>
                <a:ea typeface="Times New Roman"/>
                <a:cs typeface="Times New Roman"/>
                <a:sym typeface="Times New Roman"/>
              </a:rPr>
              <a:t>IMPLEMENTATION</a:t>
            </a:r>
            <a:endParaRPr lang="en-IN" sz="3240" dirty="0"/>
          </a:p>
        </p:txBody>
      </p:sp>
      <p:pic>
        <p:nvPicPr>
          <p:cNvPr id="8" name="Picture 7"/>
          <p:cNvPicPr>
            <a:picLocks noChangeAspect="1"/>
          </p:cNvPicPr>
          <p:nvPr/>
        </p:nvPicPr>
        <p:blipFill>
          <a:blip r:embed="rId2"/>
          <a:stretch>
            <a:fillRect/>
          </a:stretch>
        </p:blipFill>
        <p:spPr>
          <a:xfrm>
            <a:off x="4671588" y="1595682"/>
            <a:ext cx="2860895" cy="4831609"/>
          </a:xfrm>
          <a:prstGeom prst="rect">
            <a:avLst/>
          </a:prstGeom>
        </p:spPr>
      </p:pic>
      <p:sp>
        <p:nvSpPr>
          <p:cNvPr id="3" name="Text Placeholder 2"/>
          <p:cNvSpPr>
            <a:spLocks noGrp="1"/>
          </p:cNvSpPr>
          <p:nvPr>
            <p:ph type="body" idx="1"/>
          </p:nvPr>
        </p:nvSpPr>
        <p:spPr/>
        <p:txBody>
          <a:bodyPr/>
          <a:lstStyle/>
          <a:p>
            <a:r>
              <a:rPr lang="en-US" sz="2400" dirty="0" smtClean="0">
                <a:solidFill>
                  <a:schemeClr val="tx1"/>
                </a:solidFill>
                <a:latin typeface="Times New Roman" panose="02020603050405020304" pitchFamily="18" charset="0"/>
                <a:cs typeface="Times New Roman" panose="02020603050405020304" pitchFamily="18" charset="0"/>
              </a:rPr>
              <a:t>Working of </a:t>
            </a:r>
            <a:r>
              <a:rPr lang="en-US" sz="2400" dirty="0" err="1" smtClean="0">
                <a:solidFill>
                  <a:schemeClr val="tx1"/>
                </a:solidFill>
                <a:latin typeface="Times New Roman" panose="02020603050405020304" pitchFamily="18" charset="0"/>
                <a:cs typeface="Times New Roman" panose="02020603050405020304" pitchFamily="18" charset="0"/>
              </a:rPr>
              <a:t>OpenPose</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958844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Times New Roman"/>
                <a:ea typeface="Times New Roman"/>
                <a:cs typeface="Times New Roman"/>
                <a:sym typeface="Times New Roman"/>
              </a:rPr>
              <a:t>IMPLEMENTATION</a:t>
            </a:r>
            <a:endParaRPr lang="en-IN" dirty="0"/>
          </a:p>
        </p:txBody>
      </p:sp>
      <p:sp>
        <p:nvSpPr>
          <p:cNvPr id="3" name="Text Placeholder 2"/>
          <p:cNvSpPr>
            <a:spLocks noGrp="1"/>
          </p:cNvSpPr>
          <p:nvPr>
            <p:ph type="body" idx="1"/>
          </p:nvPr>
        </p:nvSpPr>
        <p:spPr/>
        <p:txBody>
          <a:bodyPr/>
          <a:lstStyle/>
          <a:p>
            <a:pPr marL="628650" indent="-514350">
              <a:buFont typeface="+mj-lt"/>
              <a:buAutoNum type="arabicPeriod"/>
            </a:pPr>
            <a:r>
              <a:rPr lang="en-US" b="1" dirty="0" smtClean="0">
                <a:latin typeface="Times New Roman" panose="02020603050405020304" pitchFamily="18" charset="0"/>
                <a:cs typeface="Times New Roman" panose="02020603050405020304" pitchFamily="18" charset="0"/>
              </a:rPr>
              <a:t>Confidence Maps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Confidence Map is a 2D representation of the belief that a particular body part can be located in any given pixel. Confidence Maps are described by following equation</a:t>
            </a:r>
            <a:r>
              <a:rPr lang="en-US" dirty="0" smtClean="0">
                <a:latin typeface="Times New Roman" panose="02020603050405020304" pitchFamily="18" charset="0"/>
                <a:cs typeface="Times New Roman" panose="02020603050405020304" pitchFamily="18" charset="0"/>
              </a:rPr>
              <a:t>:</a:t>
            </a:r>
          </a:p>
          <a:p>
            <a:pPr marL="628650"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628650" indent="-514350">
              <a:buFont typeface="+mj-lt"/>
              <a:buAutoNum type="arabicPeriod"/>
            </a:pPr>
            <a:r>
              <a:rPr lang="en-US" b="1" dirty="0" smtClean="0">
                <a:latin typeface="Times New Roman" panose="02020603050405020304" pitchFamily="18" charset="0"/>
                <a:cs typeface="Times New Roman" panose="02020603050405020304" pitchFamily="18" charset="0"/>
              </a:rPr>
              <a:t>Part Affinity Fields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 Affinity is a set of 2D vector fields that encodes location and orientation of limbs of different people in the image. It encodes thee data in  the form of pairwise connections between body parts.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7" name="Picture 6"/>
          <p:cNvPicPr>
            <a:picLocks noChangeAspect="1"/>
          </p:cNvPicPr>
          <p:nvPr/>
        </p:nvPicPr>
        <p:blipFill>
          <a:blip r:embed="rId2"/>
          <a:stretch>
            <a:fillRect/>
          </a:stretch>
        </p:blipFill>
        <p:spPr>
          <a:xfrm>
            <a:off x="2687217" y="3071133"/>
            <a:ext cx="5756987" cy="601867"/>
          </a:xfrm>
          <a:prstGeom prst="rect">
            <a:avLst/>
          </a:prstGeom>
        </p:spPr>
      </p:pic>
      <p:pic>
        <p:nvPicPr>
          <p:cNvPr id="8" name="Picture 7"/>
          <p:cNvPicPr>
            <a:picLocks noChangeAspect="1"/>
          </p:cNvPicPr>
          <p:nvPr/>
        </p:nvPicPr>
        <p:blipFill>
          <a:blip r:embed="rId3"/>
          <a:stretch>
            <a:fillRect/>
          </a:stretch>
        </p:blipFill>
        <p:spPr>
          <a:xfrm>
            <a:off x="2687217" y="5381219"/>
            <a:ext cx="5756336" cy="451690"/>
          </a:xfrm>
          <a:prstGeom prst="rect">
            <a:avLst/>
          </a:prstGeom>
        </p:spPr>
      </p:pic>
    </p:spTree>
    <p:extLst>
      <p:ext uri="{BB962C8B-B14F-4D97-AF65-F5344CB8AC3E}">
        <p14:creationId xmlns:p14="http://schemas.microsoft.com/office/powerpoint/2010/main" val="16881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Times New Roman"/>
                <a:ea typeface="Times New Roman"/>
                <a:cs typeface="Times New Roman"/>
                <a:sym typeface="Times New Roman"/>
              </a:rPr>
              <a:t>IMPLEMENTATION</a:t>
            </a:r>
            <a:endParaRPr lang="en-IN" dirty="0"/>
          </a:p>
        </p:txBody>
      </p:sp>
      <p:sp>
        <p:nvSpPr>
          <p:cNvPr id="3" name="Text Placeholder 2"/>
          <p:cNvSpPr>
            <a:spLocks noGrp="1"/>
          </p:cNvSpPr>
          <p:nvPr>
            <p:ph type="body" idx="1"/>
          </p:nvPr>
        </p:nvSpPr>
        <p:spPr/>
        <p:txBody>
          <a:bodyPr/>
          <a:lstStyle/>
          <a:p>
            <a:r>
              <a:rPr lang="en-US" dirty="0" smtClean="0">
                <a:latin typeface="Times New Roman" panose="02020603050405020304" pitchFamily="18" charset="0"/>
                <a:cs typeface="Times New Roman" panose="02020603050405020304" pitchFamily="18" charset="0"/>
              </a:rPr>
              <a:t>Multi Stage CNN</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2050" name="Picture 2" descr="https://media.geeksforgeeks.org/wp-content/uploads/20200508080828/openposemulti-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403" y="1690688"/>
            <a:ext cx="7011748" cy="2675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742" y="4097526"/>
            <a:ext cx="38671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742" y="4804010"/>
            <a:ext cx="531495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84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959"/>
              <a:buFont typeface="Times New Roman"/>
              <a:buNone/>
            </a:pPr>
            <a:r>
              <a:rPr lang="en-US" sz="3240" b="1">
                <a:solidFill>
                  <a:srgbClr val="C00000"/>
                </a:solidFill>
                <a:latin typeface="Times New Roman"/>
                <a:ea typeface="Times New Roman"/>
                <a:cs typeface="Times New Roman"/>
                <a:sym typeface="Times New Roman"/>
              </a:rPr>
              <a:t>RESULTS</a:t>
            </a:r>
            <a:endParaRPr/>
          </a:p>
        </p:txBody>
      </p:sp>
      <p:sp>
        <p:nvSpPr>
          <p:cNvPr id="219" name="Google Shape;219;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20" name="Google Shape;220;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 name="Picture 1"/>
          <p:cNvPicPr>
            <a:picLocks noChangeAspect="1"/>
          </p:cNvPicPr>
          <p:nvPr/>
        </p:nvPicPr>
        <p:blipFill>
          <a:blip r:embed="rId3"/>
          <a:stretch>
            <a:fillRect/>
          </a:stretch>
        </p:blipFill>
        <p:spPr>
          <a:xfrm>
            <a:off x="838200" y="1825625"/>
            <a:ext cx="5029562" cy="4007284"/>
          </a:xfrm>
          <a:prstGeom prst="rect">
            <a:avLst/>
          </a:prstGeom>
        </p:spPr>
      </p:pic>
      <p:pic>
        <p:nvPicPr>
          <p:cNvPr id="3" name="Picture 2"/>
          <p:cNvPicPr>
            <a:picLocks noChangeAspect="1"/>
          </p:cNvPicPr>
          <p:nvPr/>
        </p:nvPicPr>
        <p:blipFill>
          <a:blip r:embed="rId4"/>
          <a:stretch>
            <a:fillRect/>
          </a:stretch>
        </p:blipFill>
        <p:spPr>
          <a:xfrm>
            <a:off x="6096000" y="1825624"/>
            <a:ext cx="5047397" cy="400728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a:buNone/>
            </a:pPr>
            <a:r>
              <a:rPr lang="en-US" sz="3200" b="1">
                <a:solidFill>
                  <a:srgbClr val="C00000"/>
                </a:solidFill>
                <a:latin typeface="Times New Roman"/>
                <a:ea typeface="Times New Roman"/>
                <a:cs typeface="Times New Roman"/>
                <a:sym typeface="Times New Roman"/>
              </a:rPr>
              <a:t>CONCLUSION</a:t>
            </a:r>
            <a:endParaRPr sz="3200" b="1">
              <a:solidFill>
                <a:srgbClr val="C00000"/>
              </a:solidFill>
              <a:latin typeface="Times New Roman"/>
              <a:ea typeface="Times New Roman"/>
              <a:cs typeface="Times New Roman"/>
              <a:sym typeface="Times New Roman"/>
            </a:endParaRPr>
          </a:p>
        </p:txBody>
      </p:sp>
      <p:sp>
        <p:nvSpPr>
          <p:cNvPr id="227" name="Google Shape;227;p28"/>
          <p:cNvSpPr txBox="1">
            <a:spLocks noGrp="1"/>
          </p:cNvSpPr>
          <p:nvPr>
            <p:ph type="body" idx="1"/>
          </p:nvPr>
        </p:nvSpPr>
        <p:spPr>
          <a:xfrm>
            <a:off x="1429555" y="1600200"/>
            <a:ext cx="9749307" cy="3886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Our system proposes a contactless attendance and sanitization </a:t>
            </a:r>
            <a:r>
              <a:rPr lang="en-US" dirty="0" smtClean="0">
                <a:latin typeface="Times New Roman"/>
                <a:ea typeface="Times New Roman"/>
                <a:cs typeface="Times New Roman"/>
                <a:sym typeface="Times New Roman"/>
              </a:rPr>
              <a:t>monitoring system </a:t>
            </a:r>
            <a:r>
              <a:rPr lang="en-US" dirty="0">
                <a:latin typeface="Times New Roman"/>
                <a:ea typeface="Times New Roman"/>
                <a:cs typeface="Times New Roman"/>
                <a:sym typeface="Times New Roman"/>
              </a:rPr>
              <a:t>in a office space.</a:t>
            </a:r>
            <a:endParaRPr dirty="0">
              <a:latin typeface="Times New Roman"/>
              <a:ea typeface="Times New Roman"/>
              <a:cs typeface="Times New Roman"/>
              <a:sym typeface="Times New Roman"/>
            </a:endParaRPr>
          </a:p>
          <a:p>
            <a:pPr marL="228600" lvl="0" indent="-228600">
              <a:spcBef>
                <a:spcPts val="0"/>
              </a:spcBef>
              <a:buSzPts val="2800"/>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uses new technologies which are constantly supported and updated. </a:t>
            </a:r>
            <a:endParaRPr dirty="0">
              <a:latin typeface="Times New Roman" panose="02020603050405020304" pitchFamily="18" charset="0"/>
              <a:ea typeface="Times New Roman"/>
              <a:cs typeface="Times New Roman" panose="02020603050405020304" pitchFamily="18" charset="0"/>
              <a:sym typeface="Times New Roman"/>
            </a:endParaRPr>
          </a:p>
          <a:p>
            <a:pPr marL="228600" lvl="0" indent="-114300" algn="just"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p:txBody>
      </p:sp>
      <p:sp>
        <p:nvSpPr>
          <p:cNvPr id="228" name="Google Shape;22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229" name="Google Shape;22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230" name="Google Shape;23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1981200" y="428604"/>
            <a:ext cx="8229600" cy="98903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a:buNone/>
            </a:pPr>
            <a:r>
              <a:rPr lang="en-US" sz="3200" b="1">
                <a:solidFill>
                  <a:srgbClr val="C00000"/>
                </a:solidFill>
                <a:latin typeface="Times New Roman"/>
                <a:ea typeface="Times New Roman"/>
                <a:cs typeface="Times New Roman"/>
                <a:sym typeface="Times New Roman"/>
              </a:rPr>
              <a:t>CONTENTS</a:t>
            </a:r>
            <a:endParaRPr/>
          </a:p>
        </p:txBody>
      </p:sp>
      <p:sp>
        <p:nvSpPr>
          <p:cNvPr id="104" name="Google Shape;104;p14"/>
          <p:cNvSpPr txBox="1">
            <a:spLocks noGrp="1"/>
          </p:cNvSpPr>
          <p:nvPr>
            <p:ph type="body" idx="1"/>
          </p:nvPr>
        </p:nvSpPr>
        <p:spPr>
          <a:xfrm>
            <a:off x="1403796" y="1532586"/>
            <a:ext cx="9950004" cy="482376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INTRODUCTION</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Background work</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Problem Statement</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Existing System and Limitations</a:t>
            </a:r>
            <a:endParaRPr sz="18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Proposed system</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REQUIREMENTS</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Hardware &amp; Software Requirements</a:t>
            </a:r>
            <a:endParaRPr dirty="0"/>
          </a:p>
          <a:p>
            <a:pPr marL="228600" lvl="0" indent="-228600" algn="l" rtl="0">
              <a:lnSpc>
                <a:spcPct val="90000"/>
              </a:lnSpc>
              <a:spcBef>
                <a:spcPts val="1000"/>
              </a:spcBef>
              <a:spcAft>
                <a:spcPts val="0"/>
              </a:spcAft>
              <a:buClr>
                <a:schemeClr val="dk1"/>
              </a:buClr>
              <a:buSzPts val="2000"/>
              <a:buChar char="•"/>
            </a:pPr>
            <a:r>
              <a:rPr lang="en-IN" sz="2000" dirty="0" smtClean="0">
                <a:latin typeface="Times New Roman"/>
                <a:ea typeface="Times New Roman"/>
                <a:cs typeface="Times New Roman"/>
                <a:sym typeface="Times New Roman"/>
              </a:rPr>
              <a:t>FLOW CHART</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Flow Chart</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INNOVATIVENESS &amp; USEFULNESS</a:t>
            </a:r>
            <a:endParaRPr dirty="0"/>
          </a:p>
          <a:p>
            <a:pPr marL="228600" lvl="0" indent="-228600" algn="l" rtl="0">
              <a:lnSpc>
                <a:spcPct val="90000"/>
              </a:lnSpc>
              <a:spcBef>
                <a:spcPts val="1000"/>
              </a:spcBef>
              <a:spcAft>
                <a:spcPts val="0"/>
              </a:spcAft>
              <a:buClr>
                <a:schemeClr val="dk1"/>
              </a:buClr>
              <a:buSzPts val="2000"/>
              <a:buChar char="•"/>
            </a:pPr>
            <a:r>
              <a:rPr lang="en-US" sz="2000" dirty="0" smtClean="0">
                <a:latin typeface="Times New Roman"/>
                <a:ea typeface="Times New Roman"/>
                <a:cs typeface="Times New Roman"/>
                <a:sym typeface="Times New Roman"/>
              </a:rPr>
              <a:t>IMPLEMENTATIONS</a:t>
            </a:r>
            <a:endParaRPr sz="18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CONCLUSION</a:t>
            </a:r>
            <a:r>
              <a:rPr lang="en-US" sz="1800" dirty="0">
                <a:latin typeface="Times New Roman"/>
                <a:ea typeface="Times New Roman"/>
                <a:cs typeface="Times New Roman"/>
                <a:sym typeface="Times New Roman"/>
              </a:rPr>
              <a:t> </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REFERENCES</a:t>
            </a:r>
            <a:endParaRPr sz="2400" dirty="0">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dirty="0"/>
          </a:p>
        </p:txBody>
      </p:sp>
      <p:sp>
        <p:nvSpPr>
          <p:cNvPr id="105" name="Google Shape;10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06" name="Google Shape;10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07" name="Google Shape;10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838200" y="642918"/>
            <a:ext cx="9980054" cy="6445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a:buNone/>
            </a:pPr>
            <a:r>
              <a:rPr lang="en-US" sz="3200" b="1">
                <a:solidFill>
                  <a:srgbClr val="C00000"/>
                </a:solidFill>
                <a:latin typeface="Times New Roman"/>
                <a:ea typeface="Times New Roman"/>
                <a:cs typeface="Times New Roman"/>
                <a:sym typeface="Times New Roman"/>
              </a:rPr>
              <a:t>REFERENCES</a:t>
            </a:r>
            <a:endParaRPr sz="3200" b="1">
              <a:solidFill>
                <a:srgbClr val="C00000"/>
              </a:solidFill>
              <a:latin typeface="Times New Roman"/>
              <a:ea typeface="Times New Roman"/>
              <a:cs typeface="Times New Roman"/>
              <a:sym typeface="Times New Roman"/>
            </a:endParaRPr>
          </a:p>
        </p:txBody>
      </p:sp>
      <p:sp>
        <p:nvSpPr>
          <p:cNvPr id="236" name="Google Shape;236;p29"/>
          <p:cNvSpPr txBox="1">
            <a:spLocks noGrp="1"/>
          </p:cNvSpPr>
          <p:nvPr>
            <p:ph type="body" idx="1"/>
          </p:nvPr>
        </p:nvSpPr>
        <p:spPr>
          <a:xfrm>
            <a:off x="1981200" y="1500174"/>
            <a:ext cx="8229600" cy="4643470"/>
          </a:xfrm>
          <a:prstGeom prst="rect">
            <a:avLst/>
          </a:prstGeom>
          <a:noFill/>
          <a:ln>
            <a:noFill/>
          </a:ln>
        </p:spPr>
        <p:txBody>
          <a:bodyPr spcFirstLastPara="1" wrap="square" lIns="91425" tIns="45700" rIns="91425" bIns="45700" anchor="t" anchorCtr="0">
            <a:noAutofit/>
          </a:bodyPr>
          <a:lstStyle/>
          <a:p>
            <a:endParaRPr lang="en-IN" sz="2000" dirty="0"/>
          </a:p>
          <a:p>
            <a:pPr marL="114300" indent="0">
              <a:buNone/>
            </a:pPr>
            <a:r>
              <a:rPr lang="en-IN" sz="1500" dirty="0" smtClean="0">
                <a:latin typeface="Times New Roman" panose="02020603050405020304" pitchFamily="18" charset="0"/>
                <a:cs typeface="Times New Roman" panose="02020603050405020304" pitchFamily="18" charset="0"/>
              </a:rPr>
              <a:t>[1] </a:t>
            </a:r>
            <a:r>
              <a:rPr lang="en-IN" sz="1500" dirty="0" err="1" smtClean="0">
                <a:latin typeface="Times New Roman" panose="02020603050405020304" pitchFamily="18" charset="0"/>
                <a:cs typeface="Times New Roman" panose="02020603050405020304" pitchFamily="18" charset="0"/>
              </a:rPr>
              <a:t>Xudong</a:t>
            </a: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Sun, </a:t>
            </a:r>
            <a:r>
              <a:rPr lang="en-IN" sz="1500" dirty="0" err="1">
                <a:latin typeface="Times New Roman" panose="02020603050405020304" pitchFamily="18" charset="0"/>
                <a:cs typeface="Times New Roman" panose="02020603050405020304" pitchFamily="18" charset="0"/>
              </a:rPr>
              <a:t>Pengcheng</a:t>
            </a:r>
            <a:r>
              <a:rPr lang="en-IN" sz="1500" dirty="0">
                <a:latin typeface="Times New Roman" panose="02020603050405020304" pitchFamily="18" charset="0"/>
                <a:cs typeface="Times New Roman" panose="02020603050405020304" pitchFamily="18" charset="0"/>
              </a:rPr>
              <a:t> Wu, Steven C.H. Hoi “Face Detection using Deep Learning: An Improved Faster RCNN Approach” , </a:t>
            </a:r>
            <a:r>
              <a:rPr lang="en-IN" sz="1500" dirty="0" err="1">
                <a:latin typeface="Times New Roman" panose="02020603050405020304" pitchFamily="18" charset="0"/>
                <a:cs typeface="Times New Roman" panose="02020603050405020304" pitchFamily="18" charset="0"/>
              </a:rPr>
              <a:t>eprint</a:t>
            </a:r>
            <a:r>
              <a:rPr lang="en-IN" sz="1500" dirty="0">
                <a:latin typeface="Times New Roman" panose="02020603050405020304" pitchFamily="18" charset="0"/>
                <a:cs typeface="Times New Roman" panose="02020603050405020304" pitchFamily="18" charset="0"/>
              </a:rPr>
              <a:t> arXiv:1701.08289v1 [cs.CV] 28 Jan 2017 </a:t>
            </a:r>
          </a:p>
          <a:p>
            <a:pPr marL="114300" indent="0">
              <a:buNone/>
            </a:pPr>
            <a:r>
              <a:rPr lang="en-IN" sz="1500" dirty="0" smtClean="0">
                <a:latin typeface="Times New Roman" panose="02020603050405020304" pitchFamily="18" charset="0"/>
                <a:cs typeface="Times New Roman" panose="02020603050405020304" pitchFamily="18" charset="0"/>
              </a:rPr>
              <a:t>[2] Sharma </a:t>
            </a:r>
            <a:r>
              <a:rPr lang="en-IN" sz="1500" dirty="0">
                <a:latin typeface="Times New Roman" panose="02020603050405020304" pitchFamily="18" charset="0"/>
                <a:cs typeface="Times New Roman" panose="02020603050405020304" pitchFamily="18" charset="0"/>
              </a:rPr>
              <a:t>S, </a:t>
            </a:r>
            <a:r>
              <a:rPr lang="en-IN" sz="1500" dirty="0" err="1">
                <a:latin typeface="Times New Roman" panose="02020603050405020304" pitchFamily="18" charset="0"/>
                <a:cs typeface="Times New Roman" panose="02020603050405020304" pitchFamily="18" charset="0"/>
              </a:rPr>
              <a:t>Karthikeyan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Shanmugasundaram</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Sathees</a:t>
            </a:r>
            <a:r>
              <a:rPr lang="en-IN" sz="1500" dirty="0">
                <a:latin typeface="Times New Roman" panose="02020603050405020304" pitchFamily="18" charset="0"/>
                <a:cs typeface="Times New Roman" panose="02020603050405020304" pitchFamily="18" charset="0"/>
              </a:rPr>
              <a:t> Kumar </a:t>
            </a:r>
            <a:r>
              <a:rPr lang="en-IN" sz="1500" dirty="0" err="1">
                <a:latin typeface="Times New Roman" panose="02020603050405020304" pitchFamily="18" charset="0"/>
                <a:cs typeface="Times New Roman" panose="02020603050405020304" pitchFamily="18" charset="0"/>
              </a:rPr>
              <a:t>Ramasamy</a:t>
            </a:r>
            <a:r>
              <a:rPr lang="en-IN" sz="1500" dirty="0">
                <a:latin typeface="Times New Roman" panose="02020603050405020304" pitchFamily="18" charset="0"/>
                <a:cs typeface="Times New Roman" panose="02020603050405020304" pitchFamily="18" charset="0"/>
              </a:rPr>
              <a:t>, “FAREC-CNN Based Efficient Face Recognition Technique Using </a:t>
            </a:r>
            <a:r>
              <a:rPr lang="en-IN" sz="1500" dirty="0" err="1">
                <a:latin typeface="Times New Roman" panose="02020603050405020304" pitchFamily="18" charset="0"/>
                <a:cs typeface="Times New Roman" panose="02020603050405020304" pitchFamily="18" charset="0"/>
              </a:rPr>
              <a:t>Dlib</a:t>
            </a:r>
            <a:r>
              <a:rPr lang="en-IN" sz="1500" dirty="0">
                <a:latin typeface="Times New Roman" panose="02020603050405020304" pitchFamily="18" charset="0"/>
                <a:cs typeface="Times New Roman" panose="02020603050405020304" pitchFamily="18" charset="0"/>
              </a:rPr>
              <a:t>”, 2016 International Conference on Advanced Communication Control and Computing Technologies (ICACCCT) </a:t>
            </a:r>
          </a:p>
          <a:p>
            <a:pPr marL="114300" indent="0">
              <a:buNone/>
            </a:pPr>
            <a:r>
              <a:rPr lang="en-IN" sz="1500" dirty="0">
                <a:latin typeface="Times New Roman" panose="02020603050405020304" pitchFamily="18" charset="0"/>
                <a:cs typeface="Times New Roman" panose="02020603050405020304" pitchFamily="18" charset="0"/>
              </a:rPr>
              <a:t>[3] </a:t>
            </a:r>
            <a:r>
              <a:rPr lang="en-IN" sz="1500" dirty="0" err="1">
                <a:latin typeface="Times New Roman" panose="02020603050405020304" pitchFamily="18" charset="0"/>
                <a:cs typeface="Times New Roman" panose="02020603050405020304" pitchFamily="18" charset="0"/>
              </a:rPr>
              <a:t>Zhe</a:t>
            </a:r>
            <a:r>
              <a:rPr lang="en-IN" sz="1500" dirty="0">
                <a:latin typeface="Times New Roman" panose="02020603050405020304" pitchFamily="18" charset="0"/>
                <a:cs typeface="Times New Roman" panose="02020603050405020304" pitchFamily="18" charset="0"/>
              </a:rPr>
              <a:t> Cao, Student Member, IEEE, </a:t>
            </a:r>
            <a:r>
              <a:rPr lang="en-IN" sz="1500" dirty="0" err="1">
                <a:latin typeface="Times New Roman" panose="02020603050405020304" pitchFamily="18" charset="0"/>
                <a:cs typeface="Times New Roman" panose="02020603050405020304" pitchFamily="18" charset="0"/>
              </a:rPr>
              <a:t>Gines</a:t>
            </a:r>
            <a:r>
              <a:rPr lang="en-IN" sz="1500" dirty="0">
                <a:latin typeface="Times New Roman" panose="02020603050405020304" pitchFamily="18" charset="0"/>
                <a:cs typeface="Times New Roman" panose="02020603050405020304" pitchFamily="18" charset="0"/>
              </a:rPr>
              <a:t> Hidalgo, Student Member, IEEE, Tomas Simon, Shih-En Wei, and </a:t>
            </a:r>
            <a:r>
              <a:rPr lang="en-IN" sz="1500" dirty="0" err="1">
                <a:latin typeface="Times New Roman" panose="02020603050405020304" pitchFamily="18" charset="0"/>
                <a:cs typeface="Times New Roman" panose="02020603050405020304" pitchFamily="18" charset="0"/>
              </a:rPr>
              <a:t>Yaser</a:t>
            </a:r>
            <a:r>
              <a:rPr lang="en-IN" sz="1500" dirty="0">
                <a:latin typeface="Times New Roman" panose="02020603050405020304" pitchFamily="18" charset="0"/>
                <a:cs typeface="Times New Roman" panose="02020603050405020304" pitchFamily="18" charset="0"/>
              </a:rPr>
              <a:t> Sheikh, “</a:t>
            </a:r>
            <a:r>
              <a:rPr lang="en-IN" sz="1500" dirty="0" err="1">
                <a:latin typeface="Times New Roman" panose="02020603050405020304" pitchFamily="18" charset="0"/>
                <a:cs typeface="Times New Roman" panose="02020603050405020304" pitchFamily="18" charset="0"/>
              </a:rPr>
              <a:t>OpenPose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Realtime</a:t>
            </a:r>
            <a:r>
              <a:rPr lang="en-IN" sz="1500" dirty="0">
                <a:latin typeface="Times New Roman" panose="02020603050405020304" pitchFamily="18" charset="0"/>
                <a:cs typeface="Times New Roman" panose="02020603050405020304" pitchFamily="18" charset="0"/>
              </a:rPr>
              <a:t> Multi-Person 2D Pose Estimation using Part Affinity Fields ”, </a:t>
            </a:r>
            <a:r>
              <a:rPr lang="en-IN" sz="1500" dirty="0" err="1">
                <a:latin typeface="Times New Roman" panose="02020603050405020304" pitchFamily="18" charset="0"/>
                <a:cs typeface="Times New Roman" panose="02020603050405020304" pitchFamily="18" charset="0"/>
              </a:rPr>
              <a:t>eprint</a:t>
            </a:r>
            <a:r>
              <a:rPr lang="en-IN" sz="1500" dirty="0">
                <a:latin typeface="Times New Roman" panose="02020603050405020304" pitchFamily="18" charset="0"/>
                <a:cs typeface="Times New Roman" panose="02020603050405020304" pitchFamily="18" charset="0"/>
              </a:rPr>
              <a:t> arXiv:1812.08008v2 [cs.CV] 30 May 2019 </a:t>
            </a:r>
          </a:p>
          <a:p>
            <a:pPr marL="114300" indent="0">
              <a:buNone/>
            </a:pPr>
            <a:r>
              <a:rPr lang="en-IN" sz="1500" dirty="0">
                <a:latin typeface="Times New Roman" panose="02020603050405020304" pitchFamily="18" charset="0"/>
                <a:cs typeface="Times New Roman" panose="02020603050405020304" pitchFamily="18" charset="0"/>
              </a:rPr>
              <a:t>[4] Tomas Simon, </a:t>
            </a:r>
            <a:r>
              <a:rPr lang="en-IN" sz="1500" dirty="0" err="1">
                <a:latin typeface="Times New Roman" panose="02020603050405020304" pitchFamily="18" charset="0"/>
                <a:cs typeface="Times New Roman" panose="02020603050405020304" pitchFamily="18" charset="0"/>
              </a:rPr>
              <a:t>Hanbyul</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Joo</a:t>
            </a:r>
            <a:r>
              <a:rPr lang="en-IN" sz="1500" dirty="0">
                <a:latin typeface="Times New Roman" panose="02020603050405020304" pitchFamily="18" charset="0"/>
                <a:cs typeface="Times New Roman" panose="02020603050405020304" pitchFamily="18" charset="0"/>
              </a:rPr>
              <a:t>, Iain Matthews and </a:t>
            </a:r>
            <a:r>
              <a:rPr lang="en-IN" sz="1500" dirty="0" err="1">
                <a:latin typeface="Times New Roman" panose="02020603050405020304" pitchFamily="18" charset="0"/>
                <a:cs typeface="Times New Roman" panose="02020603050405020304" pitchFamily="18" charset="0"/>
              </a:rPr>
              <a:t>Yaser</a:t>
            </a:r>
            <a:r>
              <a:rPr lang="en-IN" sz="1500" dirty="0">
                <a:latin typeface="Times New Roman" panose="02020603050405020304" pitchFamily="18" charset="0"/>
                <a:cs typeface="Times New Roman" panose="02020603050405020304" pitchFamily="18" charset="0"/>
              </a:rPr>
              <a:t> Sheikh, “ Hand </a:t>
            </a:r>
            <a:r>
              <a:rPr lang="en-IN" sz="1500" dirty="0" err="1">
                <a:latin typeface="Times New Roman" panose="02020603050405020304" pitchFamily="18" charset="0"/>
                <a:cs typeface="Times New Roman" panose="02020603050405020304" pitchFamily="18" charset="0"/>
              </a:rPr>
              <a:t>Keypoint</a:t>
            </a:r>
            <a:r>
              <a:rPr lang="en-IN" sz="1500" dirty="0">
                <a:latin typeface="Times New Roman" panose="02020603050405020304" pitchFamily="18" charset="0"/>
                <a:cs typeface="Times New Roman" panose="02020603050405020304" pitchFamily="18" charset="0"/>
              </a:rPr>
              <a:t> Detection in Single Images using </a:t>
            </a:r>
            <a:r>
              <a:rPr lang="en-IN" sz="1500" dirty="0" err="1">
                <a:latin typeface="Times New Roman" panose="02020603050405020304" pitchFamily="18" charset="0"/>
                <a:cs typeface="Times New Roman" panose="02020603050405020304" pitchFamily="18" charset="0"/>
              </a:rPr>
              <a:t>Multiview</a:t>
            </a:r>
            <a:r>
              <a:rPr lang="en-IN" sz="1500" dirty="0">
                <a:latin typeface="Times New Roman" panose="02020603050405020304" pitchFamily="18" charset="0"/>
                <a:cs typeface="Times New Roman" panose="02020603050405020304" pitchFamily="18" charset="0"/>
              </a:rPr>
              <a:t> Bootstrapping”, CVPR, 2017 </a:t>
            </a:r>
          </a:p>
          <a:p>
            <a:pPr marL="114300" indent="0">
              <a:buNone/>
            </a:pPr>
            <a:r>
              <a:rPr lang="en-IN" sz="1500" dirty="0">
                <a:latin typeface="Times New Roman" panose="02020603050405020304" pitchFamily="18" charset="0"/>
                <a:cs typeface="Times New Roman" panose="02020603050405020304" pitchFamily="18" charset="0"/>
              </a:rPr>
              <a:t>[5] </a:t>
            </a:r>
            <a:r>
              <a:rPr lang="en-IN" sz="1500" dirty="0" err="1">
                <a:latin typeface="Times New Roman" panose="02020603050405020304" pitchFamily="18" charset="0"/>
                <a:cs typeface="Times New Roman" panose="02020603050405020304" pitchFamily="18" charset="0"/>
              </a:rPr>
              <a:t>Tejashree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Dhawle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Urvashi</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Ukey</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Rakshandha</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Choudante</a:t>
            </a:r>
            <a:r>
              <a:rPr lang="en-IN" sz="1500" dirty="0">
                <a:latin typeface="Times New Roman" panose="02020603050405020304" pitchFamily="18" charset="0"/>
                <a:cs typeface="Times New Roman" panose="02020603050405020304" pitchFamily="18" charset="0"/>
              </a:rPr>
              <a:t>, “Face Detection and Recognition using </a:t>
            </a:r>
            <a:r>
              <a:rPr lang="en-IN" sz="1500" dirty="0" err="1">
                <a:latin typeface="Times New Roman" panose="02020603050405020304" pitchFamily="18" charset="0"/>
                <a:cs typeface="Times New Roman" panose="02020603050405020304" pitchFamily="18" charset="0"/>
              </a:rPr>
              <a:t>OpenCV</a:t>
            </a:r>
            <a:r>
              <a:rPr lang="en-IN" sz="1500" dirty="0">
                <a:latin typeface="Times New Roman" panose="02020603050405020304" pitchFamily="18" charset="0"/>
                <a:cs typeface="Times New Roman" panose="02020603050405020304" pitchFamily="18" charset="0"/>
              </a:rPr>
              <a:t> and Python” </a:t>
            </a:r>
          </a:p>
          <a:p>
            <a:pPr marL="228600" lvl="0" indent="-228600" algn="just"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None/>
            </a:pPr>
            <a:endParaRPr dirty="0">
              <a:latin typeface="Times New Roman"/>
              <a:ea typeface="Times New Roman"/>
              <a:cs typeface="Times New Roman"/>
              <a:sym typeface="Times New Roman"/>
            </a:endParaRPr>
          </a:p>
        </p:txBody>
      </p:sp>
      <p:sp>
        <p:nvSpPr>
          <p:cNvPr id="237" name="Google Shape;2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238" name="Google Shape;2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239" name="Google Shape;2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70C0"/>
              </a:buClr>
              <a:buSzPts val="4800"/>
              <a:buFont typeface="Times New Roman"/>
              <a:buNone/>
            </a:pPr>
            <a:r>
              <a:rPr lang="en-US" sz="4800">
                <a:solidFill>
                  <a:srgbClr val="0070C0"/>
                </a:solidFill>
                <a:latin typeface="Times New Roman"/>
                <a:ea typeface="Times New Roman"/>
                <a:cs typeface="Times New Roman"/>
                <a:sym typeface="Times New Roman"/>
              </a:rPr>
              <a:t>SUGGESTIONS….!</a:t>
            </a:r>
            <a:endParaRPr sz="4800">
              <a:solidFill>
                <a:srgbClr val="0070C0"/>
              </a:solidFill>
              <a:latin typeface="Times New Roman"/>
              <a:ea typeface="Times New Roman"/>
              <a:cs typeface="Times New Roman"/>
              <a:sym typeface="Times New Roman"/>
            </a:endParaRPr>
          </a:p>
        </p:txBody>
      </p:sp>
      <p:sp>
        <p:nvSpPr>
          <p:cNvPr id="245" name="Google Shape;24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246" name="Google Shape;24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247" name="Google Shape;24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body" idx="1"/>
          </p:nvPr>
        </p:nvSpPr>
        <p:spPr>
          <a:xfrm>
            <a:off x="1981200" y="785794"/>
            <a:ext cx="8229600" cy="5786478"/>
          </a:xfrm>
          <a:prstGeom prst="rect">
            <a:avLst/>
          </a:prstGeom>
          <a:noFill/>
          <a:ln>
            <a:noFill/>
          </a:ln>
        </p:spPr>
        <p:txBody>
          <a:bodyPr spcFirstLastPara="1" wrap="square" lIns="91425" tIns="45700" rIns="91425" bIns="45700" anchor="t" anchorCtr="0">
            <a:noAutofit/>
          </a:bodyPr>
          <a:lstStyle/>
          <a:p>
            <a:pPr marL="228600" lvl="0" indent="-50800" algn="l" rtl="0">
              <a:lnSpc>
                <a:spcPct val="80000"/>
              </a:lnSpc>
              <a:spcBef>
                <a:spcPts val="0"/>
              </a:spcBef>
              <a:spcAft>
                <a:spcPts val="0"/>
              </a:spcAft>
              <a:buClr>
                <a:schemeClr val="dk1"/>
              </a:buClr>
              <a:buSzPts val="2800"/>
              <a:buNone/>
            </a:pPr>
            <a:endParaRPr/>
          </a:p>
          <a:p>
            <a:pPr marL="228600" lvl="0" indent="-228600" algn="ctr" rtl="0">
              <a:lnSpc>
                <a:spcPct val="8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ctr" rtl="0">
              <a:lnSpc>
                <a:spcPct val="8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ctr" rtl="0">
              <a:lnSpc>
                <a:spcPct val="80000"/>
              </a:lnSpc>
              <a:spcBef>
                <a:spcPts val="1000"/>
              </a:spcBef>
              <a:spcAft>
                <a:spcPts val="0"/>
              </a:spcAft>
              <a:buClr>
                <a:schemeClr val="dk1"/>
              </a:buClr>
              <a:buSzPts val="5400"/>
              <a:buNone/>
            </a:pPr>
            <a:endParaRPr sz="5400">
              <a:latin typeface="Times New Roman"/>
              <a:ea typeface="Times New Roman"/>
              <a:cs typeface="Times New Roman"/>
              <a:sym typeface="Times New Roman"/>
            </a:endParaRPr>
          </a:p>
          <a:p>
            <a:pPr marL="228600" lvl="0" indent="-228600" algn="ctr" rtl="0">
              <a:lnSpc>
                <a:spcPct val="80000"/>
              </a:lnSpc>
              <a:spcBef>
                <a:spcPts val="1000"/>
              </a:spcBef>
              <a:spcAft>
                <a:spcPts val="0"/>
              </a:spcAft>
              <a:buClr>
                <a:srgbClr val="0070C0"/>
              </a:buClr>
              <a:buSzPts val="5400"/>
              <a:buNone/>
            </a:pPr>
            <a:r>
              <a:rPr lang="en-US" sz="5400">
                <a:solidFill>
                  <a:srgbClr val="0070C0"/>
                </a:solidFill>
                <a:latin typeface="Times New Roman"/>
                <a:ea typeface="Times New Roman"/>
                <a:cs typeface="Times New Roman"/>
                <a:sym typeface="Times New Roman"/>
              </a:rPr>
              <a:t>THANK YOU!!!</a:t>
            </a:r>
            <a:endParaRPr/>
          </a:p>
          <a:p>
            <a:pPr marL="228600" lvl="0" indent="-228600" algn="ctr" rtl="0">
              <a:lnSpc>
                <a:spcPct val="8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ctr" rtl="0">
              <a:lnSpc>
                <a:spcPct val="8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228600" algn="ctr" rtl="0">
              <a:lnSpc>
                <a:spcPct val="80000"/>
              </a:lnSpc>
              <a:spcBef>
                <a:spcPts val="1000"/>
              </a:spcBef>
              <a:spcAft>
                <a:spcPts val="0"/>
              </a:spcAft>
              <a:buClr>
                <a:schemeClr val="dk1"/>
              </a:buClr>
              <a:buSzPts val="2800"/>
              <a:buNone/>
            </a:pPr>
            <a:r>
              <a:rPr lang="en-US">
                <a:latin typeface="Times New Roman"/>
                <a:ea typeface="Times New Roman"/>
                <a:cs typeface="Times New Roman"/>
                <a:sym typeface="Times New Roman"/>
              </a:rPr>
              <a:t> </a:t>
            </a:r>
            <a:endParaRPr sz="4400">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None/>
            </a:pPr>
            <a:endParaRPr/>
          </a:p>
          <a:p>
            <a:pPr marL="228600" lvl="0" indent="-228600" algn="l" rtl="0">
              <a:lnSpc>
                <a:spcPct val="80000"/>
              </a:lnSpc>
              <a:spcBef>
                <a:spcPts val="1000"/>
              </a:spcBef>
              <a:spcAft>
                <a:spcPts val="0"/>
              </a:spcAft>
              <a:buClr>
                <a:schemeClr val="dk1"/>
              </a:buClr>
              <a:buSzPts val="2800"/>
              <a:buNone/>
            </a:pPr>
            <a:r>
              <a:rPr lang="en-US"/>
              <a:t>			</a:t>
            </a:r>
            <a:endParaRPr/>
          </a:p>
        </p:txBody>
      </p:sp>
      <p:sp>
        <p:nvSpPr>
          <p:cNvPr id="255" name="Google Shape;25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256" name="Google Shape;25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257" name="Google Shape;25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1952596" y="714356"/>
            <a:ext cx="8229600" cy="7858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600"/>
              <a:buFont typeface="Times New Roman"/>
              <a:buNone/>
            </a:pPr>
            <a:r>
              <a:rPr lang="en-US" sz="3600" b="1">
                <a:solidFill>
                  <a:srgbClr val="C00000"/>
                </a:solidFill>
                <a:latin typeface="Times New Roman"/>
                <a:ea typeface="Times New Roman"/>
                <a:cs typeface="Times New Roman"/>
                <a:sym typeface="Times New Roman"/>
              </a:rPr>
              <a:t>INTRODUCTION</a:t>
            </a:r>
            <a:endParaRPr sz="3600" b="1">
              <a:solidFill>
                <a:srgbClr val="C00000"/>
              </a:solidFill>
              <a:latin typeface="Times New Roman"/>
              <a:ea typeface="Times New Roman"/>
              <a:cs typeface="Times New Roman"/>
              <a:sym typeface="Times New Roman"/>
            </a:endParaRPr>
          </a:p>
        </p:txBody>
      </p:sp>
      <p:sp>
        <p:nvSpPr>
          <p:cNvPr id="115" name="Google Shape;115;p15"/>
          <p:cNvSpPr txBox="1">
            <a:spLocks noGrp="1"/>
          </p:cNvSpPr>
          <p:nvPr>
            <p:ph type="body" idx="1"/>
          </p:nvPr>
        </p:nvSpPr>
        <p:spPr>
          <a:xfrm>
            <a:off x="1981200" y="1785926"/>
            <a:ext cx="8229600" cy="3643338"/>
          </a:xfrm>
          <a:prstGeom prst="rect">
            <a:avLst/>
          </a:prstGeom>
          <a:noFill/>
          <a:ln>
            <a:noFill/>
          </a:ln>
        </p:spPr>
        <p:txBody>
          <a:bodyPr spcFirstLastPara="1" wrap="square" lIns="91425" tIns="45700" rIns="91425" bIns="45700" anchor="t" anchorCtr="0">
            <a:noAutofit/>
          </a:bodyPr>
          <a:lstStyle/>
          <a:p>
            <a:pPr>
              <a:spcBef>
                <a:spcPts val="0"/>
              </a:spcBef>
            </a:pPr>
            <a:r>
              <a:rPr lang="en-US" sz="2400" dirty="0">
                <a:latin typeface="Times New Roman"/>
                <a:ea typeface="Times New Roman"/>
                <a:cs typeface="Times New Roman"/>
                <a:sym typeface="Times New Roman"/>
              </a:rPr>
              <a:t>COVID-19 has had drastic effects </a:t>
            </a:r>
            <a:r>
              <a:rPr lang="en-US" sz="2400" dirty="0" smtClean="0">
                <a:latin typeface="Times New Roman"/>
                <a:ea typeface="Times New Roman"/>
                <a:cs typeface="Times New Roman"/>
                <a:sym typeface="Times New Roman"/>
              </a:rPr>
              <a:t>on the </a:t>
            </a:r>
            <a:r>
              <a:rPr lang="en-US" sz="2400" dirty="0">
                <a:latin typeface="Times New Roman"/>
                <a:ea typeface="Times New Roman"/>
                <a:cs typeface="Times New Roman"/>
                <a:sym typeface="Times New Roman"/>
              </a:rPr>
              <a:t>working </a:t>
            </a:r>
            <a:r>
              <a:rPr lang="en-US" sz="2400" dirty="0" smtClean="0">
                <a:latin typeface="Times New Roman"/>
                <a:ea typeface="Times New Roman"/>
                <a:cs typeface="Times New Roman"/>
                <a:sym typeface="Times New Roman"/>
              </a:rPr>
              <a:t>environment of various organizations.</a:t>
            </a:r>
            <a:endParaRPr sz="2400" dirty="0">
              <a:latin typeface="Times New Roman"/>
              <a:ea typeface="Times New Roman"/>
              <a:cs typeface="Times New Roman"/>
              <a:sym typeface="Times New Roman"/>
            </a:endParaRPr>
          </a:p>
          <a:p>
            <a:pPr marL="419100">
              <a:spcBef>
                <a:spcPts val="0"/>
              </a:spcBef>
              <a:buSzPts val="2400"/>
            </a:pPr>
            <a:r>
              <a:rPr lang="en-US" sz="2400" dirty="0">
                <a:latin typeface="Times New Roman"/>
                <a:ea typeface="Times New Roman"/>
                <a:cs typeface="Times New Roman"/>
                <a:sym typeface="Times New Roman"/>
              </a:rPr>
              <a:t>It has made working in an office space a risk factor.</a:t>
            </a:r>
            <a:endParaRPr sz="2400" dirty="0">
              <a:latin typeface="Times New Roman"/>
              <a:ea typeface="Times New Roman"/>
              <a:cs typeface="Times New Roman"/>
              <a:sym typeface="Times New Roman"/>
            </a:endParaRPr>
          </a:p>
          <a:p>
            <a:pPr marL="419100">
              <a:spcBef>
                <a:spcPts val="0"/>
              </a:spcBef>
              <a:buSzPts val="2400"/>
            </a:pPr>
            <a:r>
              <a:rPr lang="en-US" sz="2400" dirty="0" smtClean="0">
                <a:latin typeface="Times New Roman"/>
                <a:ea typeface="Times New Roman"/>
                <a:cs typeface="Times New Roman"/>
                <a:sym typeface="Times New Roman"/>
              </a:rPr>
              <a:t>A person who hasn’t sanitized himself, poses danger to himself and his colleagues.</a:t>
            </a:r>
            <a:endParaRPr sz="2400" dirty="0" smtClean="0">
              <a:latin typeface="Times New Roman"/>
              <a:ea typeface="Times New Roman"/>
              <a:cs typeface="Times New Roman"/>
              <a:sym typeface="Times New Roman"/>
            </a:endParaRPr>
          </a:p>
          <a:p>
            <a:pPr marL="419100">
              <a:spcBef>
                <a:spcPts val="0"/>
              </a:spcBef>
              <a:buSzPts val="2400"/>
            </a:pPr>
            <a:r>
              <a:rPr lang="en-US" sz="2400" dirty="0" smtClean="0">
                <a:latin typeface="Times New Roman"/>
                <a:ea typeface="Times New Roman"/>
                <a:cs typeface="Times New Roman"/>
                <a:sym typeface="Times New Roman"/>
              </a:rPr>
              <a:t>Existing attendance systems cannot be used as it does not offer the contactless feature. </a:t>
            </a:r>
            <a:endParaRPr sz="2400" dirty="0" smtClean="0">
              <a:latin typeface="Times New Roman"/>
              <a:ea typeface="Times New Roman"/>
              <a:cs typeface="Times New Roman"/>
              <a:sym typeface="Times New Roman"/>
            </a:endParaRPr>
          </a:p>
          <a:p>
            <a:pPr marL="685800" lvl="1" indent="-76200" algn="just" rtl="0">
              <a:lnSpc>
                <a:spcPct val="90000"/>
              </a:lnSpc>
              <a:spcBef>
                <a:spcPts val="500"/>
              </a:spcBef>
              <a:spcAft>
                <a:spcPts val="0"/>
              </a:spcAft>
              <a:buClr>
                <a:schemeClr val="dk1"/>
              </a:buClr>
              <a:buSzPts val="2400"/>
              <a:buFont typeface="Noto Sans Symbols"/>
              <a:buNone/>
            </a:pPr>
            <a:endParaRPr dirty="0">
              <a:latin typeface="Times New Roman"/>
              <a:ea typeface="Times New Roman"/>
              <a:cs typeface="Times New Roman"/>
              <a:sym typeface="Times New Roman"/>
            </a:endParaRPr>
          </a:p>
        </p:txBody>
      </p:sp>
      <p:sp>
        <p:nvSpPr>
          <p:cNvPr id="116" name="Google Shape;1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17" name="Google Shape;1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8" name="Google Shape;11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Times New Roman"/>
              <a:buNone/>
            </a:pPr>
            <a:r>
              <a:rPr lang="en-US" sz="3600" b="1">
                <a:solidFill>
                  <a:srgbClr val="C00000"/>
                </a:solidFill>
                <a:latin typeface="Times New Roman"/>
                <a:ea typeface="Times New Roman"/>
                <a:cs typeface="Times New Roman"/>
                <a:sym typeface="Times New Roman"/>
              </a:rPr>
              <a:t>INTRODUCTION</a:t>
            </a:r>
            <a:endParaRPr/>
          </a:p>
        </p:txBody>
      </p:sp>
      <p:sp>
        <p:nvSpPr>
          <p:cNvPr id="133" name="Google Shape;133;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sz="2400" dirty="0">
                <a:latin typeface="Times New Roman" panose="02020603050405020304" pitchFamily="18" charset="0"/>
                <a:cs typeface="Times New Roman" panose="02020603050405020304" pitchFamily="18" charset="0"/>
              </a:rPr>
              <a:t>There is no existing system to autonomously check if a person has sanitized or not.</a:t>
            </a:r>
            <a:endParaRPr sz="2400"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various attendance systems existing </a:t>
            </a:r>
            <a:r>
              <a:rPr lang="en-US" sz="2400" dirty="0">
                <a:latin typeface="Times New Roman" panose="02020603050405020304" pitchFamily="18" charset="0"/>
                <a:cs typeface="Times New Roman" panose="02020603050405020304" pitchFamily="18" charset="0"/>
              </a:rPr>
              <a:t>cannot be used as </a:t>
            </a:r>
            <a:r>
              <a:rPr lang="en-US" sz="2400" dirty="0" smtClean="0">
                <a:latin typeface="Times New Roman" panose="02020603050405020304" pitchFamily="18" charset="0"/>
                <a:cs typeface="Times New Roman" panose="02020603050405020304" pitchFamily="18" charset="0"/>
              </a:rPr>
              <a:t>it poses risk by getting people in contact with one another.</a:t>
            </a:r>
          </a:p>
          <a:p>
            <a:pPr marL="457200" lvl="0" indent="-342900" algn="l" rtl="0">
              <a:spcBef>
                <a:spcPts val="0"/>
              </a:spcBef>
              <a:spcAft>
                <a:spcPts val="0"/>
              </a:spcAft>
              <a:buSzPts val="1800"/>
              <a:buChar char="•"/>
            </a:pPr>
            <a:endParaRPr lang="en-US"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US" b="1" dirty="0" smtClean="0">
                <a:latin typeface="Times New Roman" panose="02020603050405020304" pitchFamily="18" charset="0"/>
                <a:cs typeface="Times New Roman" panose="02020603050405020304" pitchFamily="18" charset="0"/>
              </a:rPr>
              <a:t>Problem Statement-</a:t>
            </a:r>
          </a:p>
          <a:p>
            <a:pPr marL="114300" lvl="0" indent="0" algn="l" rtl="0">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marL="114300" indent="0">
              <a:spcBef>
                <a:spcPts val="0"/>
              </a:spcBef>
              <a:buNone/>
            </a:pPr>
            <a:r>
              <a:rPr lang="en-US"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Sanitization monitoring </a:t>
            </a:r>
            <a:r>
              <a:rPr lang="en-US" sz="2400" dirty="0">
                <a:latin typeface="Times New Roman" panose="02020603050405020304" pitchFamily="18" charset="0"/>
                <a:cs typeface="Times New Roman" panose="02020603050405020304" pitchFamily="18" charset="0"/>
              </a:rPr>
              <a:t>and no-contact attendance must be introduced in the working environment in a cost-effective manner.</a:t>
            </a:r>
          </a:p>
          <a:p>
            <a:pPr marL="114300" lvl="0" indent="0" algn="l" rtl="0">
              <a:spcBef>
                <a:spcPts val="0"/>
              </a:spcBef>
              <a:spcAft>
                <a:spcPts val="0"/>
              </a:spcAft>
              <a:buSzPts val="1800"/>
              <a:buNone/>
            </a:pPr>
            <a:endParaRPr b="1" dirty="0">
              <a:latin typeface="Times New Roman" panose="02020603050405020304" pitchFamily="18" charset="0"/>
              <a:cs typeface="Times New Roman" panose="02020603050405020304" pitchFamily="18" charset="0"/>
            </a:endParaRPr>
          </a:p>
        </p:txBody>
      </p:sp>
      <p:sp>
        <p:nvSpPr>
          <p:cNvPr id="134" name="Google Shape;134;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Times New Roman"/>
              <a:buNone/>
            </a:pPr>
            <a:r>
              <a:rPr lang="en-US" sz="3600" b="1">
                <a:solidFill>
                  <a:srgbClr val="C00000"/>
                </a:solidFill>
                <a:latin typeface="Times New Roman"/>
                <a:ea typeface="Times New Roman"/>
                <a:cs typeface="Times New Roman"/>
                <a:sym typeface="Times New Roman"/>
              </a:rPr>
              <a:t>INTRODUCTION</a:t>
            </a:r>
            <a:endParaRPr/>
          </a:p>
        </p:txBody>
      </p:sp>
      <p:sp>
        <p:nvSpPr>
          <p:cNvPr id="141" name="Google Shape;141;p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114300" lvl="0" indent="0" algn="l" rtl="0">
              <a:spcBef>
                <a:spcPts val="1000"/>
              </a:spcBef>
              <a:spcAft>
                <a:spcPts val="0"/>
              </a:spcAft>
              <a:buSzPts val="1800"/>
              <a:buNone/>
            </a:pPr>
            <a:r>
              <a:rPr lang="en-US" b="1" dirty="0" smtClean="0">
                <a:latin typeface="Times New Roman" panose="02020603050405020304" pitchFamily="18" charset="0"/>
                <a:cs typeface="Times New Roman" panose="02020603050405020304" pitchFamily="18" charset="0"/>
              </a:rPr>
              <a:t>Proposed Solution –</a:t>
            </a:r>
            <a:endParaRPr lang="en-US" b="1" dirty="0">
              <a:latin typeface="Times New Roman" panose="02020603050405020304" pitchFamily="18" charset="0"/>
              <a:cs typeface="Times New Roman" panose="02020603050405020304" pitchFamily="18" charset="0"/>
            </a:endParaRPr>
          </a:p>
          <a:p>
            <a:pPr marL="114300" indent="0">
              <a:buNone/>
            </a:pPr>
            <a:r>
              <a:rPr lang="en-US" b="1"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enforce a safe working environment we have developed a system of autonomous attendance and sanitization monitoring using computer vision concepts. </a:t>
            </a:r>
            <a:endParaRPr dirty="0">
              <a:latin typeface="Times New Roman" panose="02020603050405020304" pitchFamily="18" charset="0"/>
              <a:cs typeface="Times New Roman" panose="02020603050405020304" pitchFamily="18" charset="0"/>
            </a:endParaRPr>
          </a:p>
        </p:txBody>
      </p:sp>
      <p:sp>
        <p:nvSpPr>
          <p:cNvPr id="142" name="Google Shape;142;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1952596" y="357166"/>
            <a:ext cx="8229600" cy="7858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Times New Roman"/>
              <a:buNone/>
            </a:pP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3200" b="1" dirty="0" smtClean="0">
                <a:solidFill>
                  <a:srgbClr val="C00000"/>
                </a:solidFill>
                <a:latin typeface="Times New Roman"/>
                <a:ea typeface="Times New Roman"/>
                <a:cs typeface="Times New Roman"/>
                <a:sym typeface="Times New Roman"/>
              </a:rPr>
              <a:t>HARDWARE AND SOFTWARE </a:t>
            </a:r>
            <a:r>
              <a:rPr lang="en-US" sz="3200" b="1" dirty="0">
                <a:solidFill>
                  <a:srgbClr val="C00000"/>
                </a:solidFill>
                <a:latin typeface="Times New Roman"/>
                <a:ea typeface="Times New Roman"/>
                <a:cs typeface="Times New Roman"/>
                <a:sym typeface="Times New Roman"/>
              </a:rPr>
              <a:t>REQUIREMENTS</a:t>
            </a: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solidFill>
                  <a:srgbClr val="C00000"/>
                </a:solidFill>
                <a:latin typeface="Times New Roman"/>
                <a:ea typeface="Times New Roman"/>
                <a:cs typeface="Times New Roman"/>
                <a:sym typeface="Times New Roman"/>
              </a:rPr>
              <a:t> </a:t>
            </a:r>
            <a:endParaRPr sz="3200" b="1" dirty="0">
              <a:solidFill>
                <a:srgbClr val="C00000"/>
              </a:solidFill>
              <a:latin typeface="Times New Roman"/>
              <a:ea typeface="Times New Roman"/>
              <a:cs typeface="Times New Roman"/>
              <a:sym typeface="Times New Roman"/>
            </a:endParaRPr>
          </a:p>
        </p:txBody>
      </p:sp>
      <p:sp>
        <p:nvSpPr>
          <p:cNvPr id="148" name="Google Shape;148;p19"/>
          <p:cNvSpPr txBox="1">
            <a:spLocks noGrp="1"/>
          </p:cNvSpPr>
          <p:nvPr>
            <p:ph type="body" idx="1"/>
          </p:nvPr>
        </p:nvSpPr>
        <p:spPr>
          <a:xfrm>
            <a:off x="1981200" y="1285860"/>
            <a:ext cx="8229600" cy="4586906"/>
          </a:xfrm>
          <a:prstGeom prst="rect">
            <a:avLst/>
          </a:prstGeom>
          <a:noFill/>
          <a:ln>
            <a:noFill/>
          </a:ln>
        </p:spPr>
        <p:txBody>
          <a:bodyPr spcFirstLastPara="1" wrap="square" lIns="91425" tIns="45700" rIns="91425" bIns="45700" anchor="t" anchorCtr="0">
            <a:noAutofit/>
          </a:bodyPr>
          <a:lstStyle/>
          <a:p>
            <a:pPr lvl="1" indent="-393700">
              <a:lnSpc>
                <a:spcPct val="150000"/>
              </a:lnSpc>
              <a:buSzPts val="2600"/>
            </a:pPr>
            <a:r>
              <a:rPr lang="en-IN" sz="2200" b="1" dirty="0" smtClean="0">
                <a:latin typeface="Times New Roman"/>
                <a:ea typeface="Times New Roman"/>
                <a:cs typeface="Times New Roman"/>
                <a:sym typeface="Times New Roman"/>
              </a:rPr>
              <a:t>Hardware Requirements</a:t>
            </a:r>
          </a:p>
          <a:p>
            <a:pPr lvl="2" indent="-393700">
              <a:lnSpc>
                <a:spcPct val="100000"/>
              </a:lnSpc>
              <a:buSzPts val="2600"/>
            </a:pPr>
            <a:r>
              <a:rPr lang="en-US" sz="1800" dirty="0">
                <a:latin typeface="Times New Roman"/>
                <a:ea typeface="Times New Roman"/>
                <a:cs typeface="Times New Roman"/>
                <a:sym typeface="Times New Roman"/>
              </a:rPr>
              <a:t>720P Camera</a:t>
            </a:r>
          </a:p>
          <a:p>
            <a:pPr lvl="2" indent="-393700">
              <a:lnSpc>
                <a:spcPct val="100000"/>
              </a:lnSpc>
              <a:spcBef>
                <a:spcPts val="0"/>
              </a:spcBef>
              <a:buSzPts val="2600"/>
              <a:buFont typeface="Times New Roman"/>
              <a:buChar char="•"/>
            </a:pPr>
            <a:r>
              <a:rPr lang="en-US" sz="1800" dirty="0">
                <a:latin typeface="Times New Roman"/>
                <a:ea typeface="Times New Roman"/>
                <a:cs typeface="Times New Roman"/>
                <a:sym typeface="Times New Roman"/>
              </a:rPr>
              <a:t>Intel i5 or equivalent Processor</a:t>
            </a:r>
          </a:p>
          <a:p>
            <a:pPr lvl="2" indent="-393700">
              <a:lnSpc>
                <a:spcPct val="100000"/>
              </a:lnSpc>
              <a:spcBef>
                <a:spcPts val="0"/>
              </a:spcBef>
              <a:buSzPts val="2600"/>
              <a:buFont typeface="Times New Roman"/>
              <a:buChar char="•"/>
            </a:pPr>
            <a:r>
              <a:rPr lang="en-US" sz="1800" dirty="0">
                <a:latin typeface="Times New Roman"/>
                <a:ea typeface="Times New Roman"/>
                <a:cs typeface="Times New Roman"/>
                <a:sym typeface="Times New Roman"/>
              </a:rPr>
              <a:t>8GB RAM</a:t>
            </a:r>
          </a:p>
          <a:p>
            <a:pPr lvl="2" indent="-393700">
              <a:lnSpc>
                <a:spcPct val="100000"/>
              </a:lnSpc>
              <a:spcBef>
                <a:spcPts val="0"/>
              </a:spcBef>
              <a:buSzPts val="2600"/>
              <a:buFont typeface="Times New Roman"/>
              <a:buChar char="•"/>
            </a:pPr>
            <a:r>
              <a:rPr lang="en-US" sz="1800" dirty="0">
                <a:latin typeface="Times New Roman"/>
                <a:ea typeface="Times New Roman"/>
                <a:cs typeface="Times New Roman"/>
                <a:sym typeface="Times New Roman"/>
              </a:rPr>
              <a:t>2GB or mode dedicated </a:t>
            </a:r>
            <a:r>
              <a:rPr lang="en-US" sz="1800" dirty="0" smtClean="0">
                <a:latin typeface="Times New Roman"/>
                <a:ea typeface="Times New Roman"/>
                <a:cs typeface="Times New Roman"/>
                <a:sym typeface="Times New Roman"/>
              </a:rPr>
              <a:t>graphics</a:t>
            </a:r>
            <a:endParaRPr lang="en-US" sz="1800" dirty="0">
              <a:latin typeface="Times New Roman"/>
              <a:ea typeface="Times New Roman"/>
              <a:cs typeface="Times New Roman"/>
              <a:sym typeface="Times New Roman"/>
            </a:endParaRPr>
          </a:p>
          <a:p>
            <a:pPr marL="806450" lvl="1" indent="-285750">
              <a:lnSpc>
                <a:spcPct val="150000"/>
              </a:lnSpc>
              <a:spcBef>
                <a:spcPts val="0"/>
              </a:spcBef>
              <a:buSzPts val="2600"/>
            </a:pPr>
            <a:r>
              <a:rPr lang="en-US" sz="2200" b="1" dirty="0" smtClean="0">
                <a:latin typeface="Times New Roman"/>
                <a:ea typeface="Times New Roman"/>
                <a:cs typeface="Times New Roman"/>
                <a:sym typeface="Times New Roman"/>
              </a:rPr>
              <a:t>Software Requirements</a:t>
            </a:r>
          </a:p>
          <a:p>
            <a:pPr lvl="2"/>
            <a:r>
              <a:rPr lang="en-US" sz="1800" dirty="0">
                <a:latin typeface="Times New Roman" panose="02020603050405020304" pitchFamily="18" charset="0"/>
                <a:cs typeface="Times New Roman" panose="02020603050405020304" pitchFamily="18" charset="0"/>
              </a:rPr>
              <a:t>IDE(Atom, </a:t>
            </a:r>
            <a:r>
              <a:rPr lang="en-US" sz="1800" dirty="0" err="1">
                <a:latin typeface="Times New Roman" panose="02020603050405020304" pitchFamily="18" charset="0"/>
                <a:cs typeface="Times New Roman" panose="02020603050405020304" pitchFamily="18" charset="0"/>
              </a:rPr>
              <a:t>VisualStudio</a:t>
            </a:r>
            <a:r>
              <a:rPr lang="en-US" sz="1800" dirty="0">
                <a:latin typeface="Times New Roman" panose="02020603050405020304" pitchFamily="18" charset="0"/>
                <a:cs typeface="Times New Roman" panose="02020603050405020304" pitchFamily="18" charset="0"/>
              </a:rPr>
              <a:t>, etc.,)</a:t>
            </a:r>
          </a:p>
          <a:p>
            <a:pPr lvl="2">
              <a:spcBef>
                <a:spcPts val="0"/>
              </a:spcBef>
            </a:pPr>
            <a:r>
              <a:rPr lang="en-US" sz="1800" dirty="0">
                <a:latin typeface="Times New Roman" panose="02020603050405020304" pitchFamily="18" charset="0"/>
                <a:cs typeface="Times New Roman" panose="02020603050405020304" pitchFamily="18" charset="0"/>
              </a:rPr>
              <a:t>Python 3+/Anaconda</a:t>
            </a:r>
          </a:p>
          <a:p>
            <a:pPr lvl="2">
              <a:spcBef>
                <a:spcPts val="0"/>
              </a:spcBef>
            </a:pPr>
            <a:r>
              <a:rPr lang="en-US" sz="1800" dirty="0" err="1">
                <a:latin typeface="Times New Roman" panose="02020603050405020304" pitchFamily="18" charset="0"/>
                <a:cs typeface="Times New Roman" panose="02020603050405020304" pitchFamily="18" charset="0"/>
              </a:rPr>
              <a:t>OpenCV</a:t>
            </a:r>
            <a:r>
              <a:rPr lang="en-US" sz="1800" dirty="0">
                <a:latin typeface="Times New Roman" panose="02020603050405020304" pitchFamily="18" charset="0"/>
                <a:cs typeface="Times New Roman" panose="02020603050405020304" pitchFamily="18" charset="0"/>
              </a:rPr>
              <a:t> Library</a:t>
            </a:r>
          </a:p>
          <a:p>
            <a:pPr lvl="2">
              <a:spcBef>
                <a:spcPts val="0"/>
              </a:spcBef>
            </a:pPr>
            <a:r>
              <a:rPr lang="en-US" sz="1800" dirty="0" err="1" smtClean="0">
                <a:latin typeface="Times New Roman" panose="02020603050405020304" pitchFamily="18" charset="0"/>
                <a:cs typeface="Times New Roman" panose="02020603050405020304" pitchFamily="18" charset="0"/>
              </a:rPr>
              <a:t>face_recognition</a:t>
            </a:r>
            <a:r>
              <a:rPr lang="en-US" sz="1800" smtClean="0">
                <a:latin typeface="Times New Roman" panose="02020603050405020304" pitchFamily="18" charset="0"/>
                <a:cs typeface="Times New Roman" panose="02020603050405020304" pitchFamily="18" charset="0"/>
              </a:rPr>
              <a:t> </a:t>
            </a:r>
            <a:r>
              <a:rPr lang="en-US" sz="1800" smtClean="0">
                <a:latin typeface="Times New Roman" panose="02020603050405020304" pitchFamily="18" charset="0"/>
                <a:cs typeface="Times New Roman" panose="02020603050405020304" pitchFamily="18" charset="0"/>
              </a:rPr>
              <a:t>package</a:t>
            </a:r>
            <a:endParaRPr lang="en-US" sz="1800" dirty="0">
              <a:latin typeface="Times New Roman" panose="02020603050405020304" pitchFamily="18" charset="0"/>
              <a:cs typeface="Times New Roman" panose="02020603050405020304" pitchFamily="18" charset="0"/>
            </a:endParaRPr>
          </a:p>
          <a:p>
            <a:pPr lvl="2">
              <a:spcBef>
                <a:spcPts val="0"/>
              </a:spcBef>
            </a:pPr>
            <a:r>
              <a:rPr lang="en-US" sz="1800" dirty="0">
                <a:latin typeface="Times New Roman" panose="02020603050405020304" pitchFamily="18" charset="0"/>
                <a:cs typeface="Times New Roman" panose="02020603050405020304" pitchFamily="18" charset="0"/>
              </a:rPr>
              <a:t>Five or more images of each employee</a:t>
            </a:r>
          </a:p>
          <a:p>
            <a:pPr marL="1263650" lvl="2" indent="-285750">
              <a:lnSpc>
                <a:spcPct val="150000"/>
              </a:lnSpc>
              <a:spcBef>
                <a:spcPts val="0"/>
              </a:spcBef>
              <a:buSzPts val="2600"/>
            </a:pPr>
            <a:endParaRPr lang="en-US" sz="1800" b="1" dirty="0">
              <a:latin typeface="Times New Roman"/>
              <a:ea typeface="Times New Roman"/>
              <a:cs typeface="Times New Roman"/>
              <a:sym typeface="Times New Roman"/>
            </a:endParaRPr>
          </a:p>
        </p:txBody>
      </p:sp>
      <p:sp>
        <p:nvSpPr>
          <p:cNvPr id="149" name="Google Shape;1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50" name="Google Shape;1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51" name="Google Shape;1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1981200" y="457200"/>
            <a:ext cx="8229600" cy="1143000"/>
          </a:xfrm>
          <a:prstGeom prst="rect">
            <a:avLst/>
          </a:prstGeom>
          <a:noFill/>
          <a:ln>
            <a:noFill/>
          </a:ln>
        </p:spPr>
        <p:txBody>
          <a:bodyPr spcFirstLastPara="1" wrap="square" lIns="91425" tIns="45700" rIns="91425" bIns="45700" anchor="ctr" anchorCtr="0">
            <a:noAutofit/>
          </a:bodyPr>
          <a:lstStyle/>
          <a:p>
            <a:pPr marL="342900" lvl="0" indent="-342900" algn="ctr" rtl="0">
              <a:lnSpc>
                <a:spcPct val="90000"/>
              </a:lnSpc>
              <a:spcBef>
                <a:spcPts val="0"/>
              </a:spcBef>
              <a:spcAft>
                <a:spcPts val="0"/>
              </a:spcAft>
              <a:buClr>
                <a:srgbClr val="C00000"/>
              </a:buClr>
              <a:buSzPts val="2790"/>
              <a:buFont typeface="Times New Roman"/>
              <a:buNone/>
            </a:pPr>
            <a:r>
              <a:rPr lang="en-US" sz="2790">
                <a:solidFill>
                  <a:srgbClr val="C00000"/>
                </a:solidFill>
                <a:latin typeface="Times New Roman"/>
                <a:ea typeface="Times New Roman"/>
                <a:cs typeface="Times New Roman"/>
                <a:sym typeface="Times New Roman"/>
              </a:rPr>
              <a:t/>
            </a:r>
            <a:br>
              <a:rPr lang="en-US" sz="2790">
                <a:solidFill>
                  <a:srgbClr val="C00000"/>
                </a:solidFill>
                <a:latin typeface="Times New Roman"/>
                <a:ea typeface="Times New Roman"/>
                <a:cs typeface="Times New Roman"/>
                <a:sym typeface="Times New Roman"/>
              </a:rPr>
            </a:br>
            <a:r>
              <a:rPr lang="en-US" sz="3240" b="1">
                <a:solidFill>
                  <a:srgbClr val="C00000"/>
                </a:solidFill>
                <a:latin typeface="Times New Roman"/>
                <a:ea typeface="Times New Roman"/>
                <a:cs typeface="Times New Roman"/>
                <a:sym typeface="Times New Roman"/>
              </a:rPr>
              <a:t>INNOVATIVENESS &amp; USEFULNESS</a:t>
            </a:r>
            <a:br>
              <a:rPr lang="en-US" sz="3240" b="1">
                <a:solidFill>
                  <a:srgbClr val="C00000"/>
                </a:solidFill>
                <a:latin typeface="Times New Roman"/>
                <a:ea typeface="Times New Roman"/>
                <a:cs typeface="Times New Roman"/>
                <a:sym typeface="Times New Roman"/>
              </a:rPr>
            </a:br>
            <a:endParaRPr sz="3959"/>
          </a:p>
        </p:txBody>
      </p:sp>
      <p:sp>
        <p:nvSpPr>
          <p:cNvPr id="165" name="Google Shape;165;p21"/>
          <p:cNvSpPr txBox="1">
            <a:spLocks noGrp="1"/>
          </p:cNvSpPr>
          <p:nvPr>
            <p:ph type="body" idx="1"/>
          </p:nvPr>
        </p:nvSpPr>
        <p:spPr>
          <a:xfrm>
            <a:off x="1378038" y="1825625"/>
            <a:ext cx="9975900" cy="3828300"/>
          </a:xfrm>
          <a:prstGeom prst="rect">
            <a:avLst/>
          </a:prstGeom>
          <a:noFill/>
          <a:ln>
            <a:noFill/>
          </a:ln>
        </p:spPr>
        <p:txBody>
          <a:bodyPr spcFirstLastPara="1" wrap="square" lIns="91425" tIns="45700" rIns="91425" bIns="45700" anchor="t" anchorCtr="0">
            <a:noAutofit/>
          </a:bodyPr>
          <a:lstStyle/>
          <a:p>
            <a:pPr marL="800100" lvl="1">
              <a:spcBef>
                <a:spcPts val="0"/>
              </a:spcBef>
              <a:buSzPts val="2400"/>
            </a:pPr>
            <a:r>
              <a:rPr lang="en-US" dirty="0">
                <a:latin typeface="Times New Roman"/>
                <a:ea typeface="Times New Roman"/>
                <a:cs typeface="Times New Roman"/>
                <a:sym typeface="Times New Roman"/>
              </a:rPr>
              <a:t>This system will help in stopping the spreading of virus while carrying on in our day to day </a:t>
            </a:r>
            <a:r>
              <a:rPr lang="en-US" dirty="0" smtClean="0">
                <a:latin typeface="Times New Roman"/>
                <a:ea typeface="Times New Roman"/>
                <a:cs typeface="Times New Roman"/>
                <a:sym typeface="Times New Roman"/>
              </a:rPr>
              <a:t>life.</a:t>
            </a:r>
            <a:endParaRPr lang="en-US" dirty="0">
              <a:latin typeface="Times New Roman"/>
              <a:ea typeface="Times New Roman"/>
              <a:cs typeface="Times New Roman"/>
              <a:sym typeface="Times New Roman"/>
            </a:endParaRPr>
          </a:p>
          <a:p>
            <a:pPr marL="800100" lvl="1">
              <a:spcBef>
                <a:spcPts val="0"/>
              </a:spcBef>
              <a:buSzPts val="2400"/>
            </a:pPr>
            <a:r>
              <a:rPr lang="en-US" dirty="0" smtClean="0">
                <a:latin typeface="Times New Roman"/>
                <a:ea typeface="Times New Roman"/>
                <a:cs typeface="Times New Roman"/>
                <a:sym typeface="Times New Roman"/>
              </a:rPr>
              <a:t>Even </a:t>
            </a:r>
            <a:r>
              <a:rPr lang="en-US" dirty="0">
                <a:latin typeface="Times New Roman"/>
                <a:ea typeface="Times New Roman"/>
                <a:cs typeface="Times New Roman"/>
                <a:sym typeface="Times New Roman"/>
              </a:rPr>
              <a:t>after the virus is obsolete, this will have many uses.</a:t>
            </a:r>
            <a:endParaRPr dirty="0">
              <a:latin typeface="Times New Roman"/>
              <a:ea typeface="Times New Roman"/>
              <a:cs typeface="Times New Roman"/>
              <a:sym typeface="Times New Roman"/>
            </a:endParaRPr>
          </a:p>
          <a:p>
            <a:pPr marL="800100" lvl="1">
              <a:spcBef>
                <a:spcPts val="0"/>
              </a:spcBef>
              <a:buSzPts val="2400"/>
            </a:pPr>
            <a:r>
              <a:rPr lang="en-US" dirty="0">
                <a:latin typeface="Times New Roman"/>
                <a:ea typeface="Times New Roman"/>
                <a:cs typeface="Times New Roman"/>
                <a:sym typeface="Times New Roman"/>
              </a:rPr>
              <a:t>Face recognition and action recognition can be used in many other </a:t>
            </a:r>
            <a:r>
              <a:rPr lang="en-US" dirty="0" smtClean="0">
                <a:latin typeface="Times New Roman"/>
                <a:ea typeface="Times New Roman"/>
                <a:cs typeface="Times New Roman"/>
                <a:sym typeface="Times New Roman"/>
              </a:rPr>
              <a:t>fields.</a:t>
            </a:r>
            <a:endParaRPr lang="en-US" dirty="0">
              <a:latin typeface="Times New Roman"/>
              <a:ea typeface="Times New Roman"/>
              <a:cs typeface="Times New Roman"/>
              <a:sym typeface="Times New Roman"/>
            </a:endParaRPr>
          </a:p>
          <a:p>
            <a:pPr marL="800100" lvl="1">
              <a:spcBef>
                <a:spcPts val="0"/>
              </a:spcBef>
              <a:buSzPts val="2400"/>
            </a:pPr>
            <a:r>
              <a:rPr lang="en-US" dirty="0" smtClean="0">
                <a:latin typeface="Times New Roman"/>
                <a:ea typeface="Times New Roman"/>
                <a:cs typeface="Times New Roman"/>
                <a:sym typeface="Times New Roman"/>
              </a:rPr>
              <a:t>If </a:t>
            </a:r>
            <a:r>
              <a:rPr lang="en-US" dirty="0">
                <a:latin typeface="Times New Roman"/>
                <a:ea typeface="Times New Roman"/>
                <a:cs typeface="Times New Roman"/>
                <a:sym typeface="Times New Roman"/>
              </a:rPr>
              <a:t>we train the neural net to </a:t>
            </a:r>
            <a:r>
              <a:rPr lang="en-US" dirty="0" smtClean="0">
                <a:latin typeface="Times New Roman"/>
                <a:ea typeface="Times New Roman"/>
                <a:cs typeface="Times New Roman"/>
                <a:sym typeface="Times New Roman"/>
              </a:rPr>
              <a:t>recognize </a:t>
            </a:r>
            <a:r>
              <a:rPr lang="en-US" dirty="0">
                <a:latin typeface="Times New Roman"/>
                <a:ea typeface="Times New Roman"/>
                <a:cs typeface="Times New Roman"/>
                <a:sym typeface="Times New Roman"/>
              </a:rPr>
              <a:t>different actions, it can be </a:t>
            </a:r>
            <a:r>
              <a:rPr lang="en-US" dirty="0" smtClean="0">
                <a:latin typeface="Times New Roman"/>
                <a:ea typeface="Times New Roman"/>
                <a:cs typeface="Times New Roman"/>
                <a:sym typeface="Times New Roman"/>
              </a:rPr>
              <a:t>used in surveillance, simulations, etc., </a:t>
            </a:r>
            <a:endParaRPr dirty="0">
              <a:latin typeface="Times New Roman"/>
              <a:ea typeface="Times New Roman"/>
              <a:cs typeface="Times New Roman"/>
              <a:sym typeface="Times New Roman"/>
            </a:endParaRPr>
          </a:p>
          <a:p>
            <a:pPr marL="685800" lvl="0" indent="0" algn="l" rtl="0">
              <a:lnSpc>
                <a:spcPct val="90000"/>
              </a:lnSpc>
              <a:spcBef>
                <a:spcPts val="0"/>
              </a:spcBef>
              <a:spcAft>
                <a:spcPts val="0"/>
              </a:spcAft>
              <a:buNone/>
            </a:pPr>
            <a:endParaRPr dirty="0">
              <a:latin typeface="Times New Roman"/>
              <a:ea typeface="Times New Roman"/>
              <a:cs typeface="Times New Roman"/>
              <a:sym typeface="Times New Roman"/>
            </a:endParaRPr>
          </a:p>
        </p:txBody>
      </p:sp>
      <p:sp>
        <p:nvSpPr>
          <p:cNvPr id="166" name="Google Shape;166;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67" name="Google Shape;167;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68" name="Google Shape;168;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1981200" y="457200"/>
            <a:ext cx="8229600" cy="1143000"/>
          </a:xfrm>
          <a:prstGeom prst="rect">
            <a:avLst/>
          </a:prstGeom>
          <a:noFill/>
          <a:ln>
            <a:noFill/>
          </a:ln>
        </p:spPr>
        <p:txBody>
          <a:bodyPr spcFirstLastPara="1" wrap="square" lIns="91425" tIns="45700" rIns="91425" bIns="45700" anchor="ctr" anchorCtr="0">
            <a:noAutofit/>
          </a:bodyPr>
          <a:lstStyle/>
          <a:p>
            <a:pPr marL="342900" lvl="0" indent="-342900" algn="ctr" rtl="0">
              <a:lnSpc>
                <a:spcPct val="90000"/>
              </a:lnSpc>
              <a:spcBef>
                <a:spcPts val="0"/>
              </a:spcBef>
              <a:spcAft>
                <a:spcPts val="0"/>
              </a:spcAft>
              <a:buClr>
                <a:srgbClr val="C00000"/>
              </a:buClr>
              <a:buSzPts val="2790"/>
              <a:buFont typeface="Times New Roman"/>
              <a:buNone/>
            </a:pPr>
            <a:r>
              <a:rPr lang="en-US" sz="2790" dirty="0">
                <a:solidFill>
                  <a:srgbClr val="C00000"/>
                </a:solidFill>
                <a:latin typeface="Times New Roman"/>
                <a:ea typeface="Times New Roman"/>
                <a:cs typeface="Times New Roman"/>
                <a:sym typeface="Times New Roman"/>
              </a:rPr>
              <a:t/>
            </a:r>
            <a:br>
              <a:rPr lang="en-US" sz="2790" dirty="0">
                <a:solidFill>
                  <a:srgbClr val="C00000"/>
                </a:solidFill>
                <a:latin typeface="Times New Roman"/>
                <a:ea typeface="Times New Roman"/>
                <a:cs typeface="Times New Roman"/>
                <a:sym typeface="Times New Roman"/>
              </a:rPr>
            </a:br>
            <a:r>
              <a:rPr lang="en-US" sz="3240" b="1" dirty="0" smtClean="0">
                <a:solidFill>
                  <a:srgbClr val="C00000"/>
                </a:solidFill>
                <a:latin typeface="Times New Roman"/>
                <a:ea typeface="Times New Roman"/>
                <a:cs typeface="Times New Roman"/>
                <a:sym typeface="Times New Roman"/>
              </a:rPr>
              <a:t>FLOW CHART</a:t>
            </a:r>
            <a:r>
              <a:rPr lang="en-US" sz="2160" dirty="0">
                <a:solidFill>
                  <a:srgbClr val="000000"/>
                </a:solidFill>
                <a:latin typeface="Times New Roman"/>
                <a:ea typeface="Times New Roman"/>
                <a:cs typeface="Times New Roman"/>
                <a:sym typeface="Times New Roman"/>
              </a:rPr>
              <a:t/>
            </a:r>
            <a:br>
              <a:rPr lang="en-US" sz="2160" dirty="0">
                <a:solidFill>
                  <a:srgbClr val="000000"/>
                </a:solidFill>
                <a:latin typeface="Times New Roman"/>
                <a:ea typeface="Times New Roman"/>
                <a:cs typeface="Times New Roman"/>
                <a:sym typeface="Times New Roman"/>
              </a:rPr>
            </a:br>
            <a:endParaRPr sz="3959" dirty="0"/>
          </a:p>
        </p:txBody>
      </p:sp>
      <p:sp>
        <p:nvSpPr>
          <p:cNvPr id="174" name="Google Shape;174;p22"/>
          <p:cNvSpPr txBox="1">
            <a:spLocks noGrp="1"/>
          </p:cNvSpPr>
          <p:nvPr>
            <p:ph type="body" idx="1"/>
          </p:nvPr>
        </p:nvSpPr>
        <p:spPr>
          <a:xfrm>
            <a:off x="1378038" y="1825625"/>
            <a:ext cx="9975761" cy="3828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75" name="Google Shape;1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76" name="Google Shape;1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77" name="Google Shape;1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647" y="1149643"/>
            <a:ext cx="4563209" cy="53892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959"/>
              <a:buFont typeface="Times New Roman"/>
              <a:buNone/>
            </a:pPr>
            <a:r>
              <a:rPr lang="en-US" sz="3959">
                <a:solidFill>
                  <a:srgbClr val="C00000"/>
                </a:solidFill>
                <a:latin typeface="Times New Roman"/>
                <a:ea typeface="Times New Roman"/>
                <a:cs typeface="Times New Roman"/>
                <a:sym typeface="Times New Roman"/>
              </a:rPr>
              <a:t/>
            </a:r>
            <a:br>
              <a:rPr lang="en-US" sz="3959">
                <a:solidFill>
                  <a:srgbClr val="C00000"/>
                </a:solidFill>
                <a:latin typeface="Times New Roman"/>
                <a:ea typeface="Times New Roman"/>
                <a:cs typeface="Times New Roman"/>
                <a:sym typeface="Times New Roman"/>
              </a:rPr>
            </a:br>
            <a:r>
              <a:rPr lang="en-US" sz="3240" b="1">
                <a:solidFill>
                  <a:srgbClr val="C00000"/>
                </a:solidFill>
                <a:latin typeface="Times New Roman"/>
                <a:ea typeface="Times New Roman"/>
                <a:cs typeface="Times New Roman"/>
                <a:sym typeface="Times New Roman"/>
              </a:rPr>
              <a:t>IMPLEMENTATION</a:t>
            </a:r>
            <a:br>
              <a:rPr lang="en-US" sz="3240" b="1">
                <a:solidFill>
                  <a:srgbClr val="C00000"/>
                </a:solidFill>
                <a:latin typeface="Times New Roman"/>
                <a:ea typeface="Times New Roman"/>
                <a:cs typeface="Times New Roman"/>
                <a:sym typeface="Times New Roman"/>
              </a:rPr>
            </a:br>
            <a:endParaRPr sz="3959" b="1">
              <a:solidFill>
                <a:srgbClr val="C00000"/>
              </a:solidFill>
            </a:endParaRPr>
          </a:p>
        </p:txBody>
      </p:sp>
      <p:sp>
        <p:nvSpPr>
          <p:cNvPr id="184" name="Google Shape;184;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latin typeface="Times New Roman"/>
                <a:ea typeface="Times New Roman"/>
                <a:cs typeface="Times New Roman"/>
                <a:sym typeface="Times New Roman"/>
              </a:rPr>
              <a:t>Video processing will be done with the help of </a:t>
            </a:r>
            <a:r>
              <a:rPr lang="en-US" dirty="0" err="1">
                <a:latin typeface="Times New Roman"/>
                <a:ea typeface="Times New Roman"/>
                <a:cs typeface="Times New Roman"/>
                <a:sym typeface="Times New Roman"/>
              </a:rPr>
              <a:t>opencv</a:t>
            </a:r>
            <a:r>
              <a:rPr lang="en-US" dirty="0">
                <a:latin typeface="Times New Roman"/>
                <a:ea typeface="Times New Roman"/>
                <a:cs typeface="Times New Roman"/>
                <a:sym typeface="Times New Roman"/>
              </a:rPr>
              <a:t> library.</a:t>
            </a:r>
            <a:endParaRPr dirty="0">
              <a:latin typeface="Times New Roman"/>
              <a:ea typeface="Times New Roman"/>
              <a:cs typeface="Times New Roman"/>
              <a:sym typeface="Times New Roman"/>
            </a:endParaRPr>
          </a:p>
          <a:p>
            <a:pPr marL="685800" lvl="1" indent="-190500" algn="l" rtl="0">
              <a:lnSpc>
                <a:spcPct val="90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Face recognition will be done using </a:t>
            </a:r>
            <a:r>
              <a:rPr lang="en-US" dirty="0" err="1">
                <a:latin typeface="Times New Roman"/>
                <a:ea typeface="Times New Roman"/>
                <a:cs typeface="Times New Roman"/>
                <a:sym typeface="Times New Roman"/>
              </a:rPr>
              <a:t>dlib</a:t>
            </a:r>
            <a:r>
              <a:rPr lang="en-US" dirty="0">
                <a:latin typeface="Times New Roman"/>
                <a:ea typeface="Times New Roman"/>
                <a:cs typeface="Times New Roman"/>
                <a:sym typeface="Times New Roman"/>
              </a:rPr>
              <a:t> library.</a:t>
            </a:r>
            <a:endParaRPr dirty="0">
              <a:latin typeface="Times New Roman"/>
              <a:ea typeface="Times New Roman"/>
              <a:cs typeface="Times New Roman"/>
              <a:sym typeface="Times New Roman"/>
            </a:endParaRPr>
          </a:p>
          <a:p>
            <a:pPr marL="685800" lvl="1" indent="-190500" algn="l" rtl="0">
              <a:lnSpc>
                <a:spcPct val="90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E-Mail acknowledgement for attendance is done using </a:t>
            </a:r>
            <a:r>
              <a:rPr lang="en-US" dirty="0" err="1" smtClean="0">
                <a:latin typeface="Times New Roman"/>
                <a:ea typeface="Times New Roman"/>
                <a:cs typeface="Times New Roman"/>
                <a:sym typeface="Times New Roman"/>
              </a:rPr>
              <a:t>yagmail</a:t>
            </a:r>
            <a:r>
              <a:rPr lang="en-US" dirty="0" smtClean="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685800" lvl="1" indent="-190500" algn="l" rtl="0">
              <a:lnSpc>
                <a:spcPct val="90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Action recognition will be done using </a:t>
            </a:r>
            <a:r>
              <a:rPr lang="en-US" dirty="0" err="1" smtClean="0">
                <a:latin typeface="Times New Roman"/>
                <a:ea typeface="Times New Roman"/>
                <a:cs typeface="Times New Roman"/>
                <a:sym typeface="Times New Roman"/>
              </a:rPr>
              <a:t>OpenPose</a:t>
            </a:r>
            <a:r>
              <a:rPr lang="en-US" dirty="0" smtClean="0">
                <a:latin typeface="Times New Roman"/>
                <a:ea typeface="Times New Roman"/>
                <a:cs typeface="Times New Roman"/>
                <a:sym typeface="Times New Roman"/>
              </a:rPr>
              <a:t>. </a:t>
            </a:r>
          </a:p>
          <a:p>
            <a:pPr marL="685800" lvl="1" indent="-190500" algn="l" rtl="0">
              <a:lnSpc>
                <a:spcPct val="90000"/>
              </a:lnSpc>
              <a:spcBef>
                <a:spcPts val="0"/>
              </a:spcBef>
              <a:spcAft>
                <a:spcPts val="0"/>
              </a:spcAft>
              <a:buSzPts val="1800"/>
              <a:buFont typeface="Times New Roman"/>
              <a:buChar char="•"/>
            </a:pPr>
            <a:r>
              <a:rPr lang="en-US" dirty="0" smtClean="0">
                <a:latin typeface="Times New Roman"/>
                <a:ea typeface="Times New Roman"/>
                <a:cs typeface="Times New Roman"/>
                <a:sym typeface="Times New Roman"/>
              </a:rPr>
              <a:t>Front-end has been implemented using </a:t>
            </a:r>
            <a:r>
              <a:rPr lang="en-US" dirty="0" err="1" smtClean="0">
                <a:latin typeface="Times New Roman"/>
                <a:ea typeface="Times New Roman"/>
                <a:cs typeface="Times New Roman"/>
                <a:sym typeface="Times New Roman"/>
              </a:rPr>
              <a:t>PySimpleGUI</a:t>
            </a:r>
            <a:r>
              <a:rPr lang="en-US" dirty="0" smtClean="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dirty="0"/>
          </a:p>
        </p:txBody>
      </p:sp>
      <p:sp>
        <p:nvSpPr>
          <p:cNvPr id="185" name="Google Shape;185;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CSE,RNSIT</a:t>
            </a:r>
            <a:endParaRPr/>
          </a:p>
        </p:txBody>
      </p:sp>
      <p:sp>
        <p:nvSpPr>
          <p:cNvPr id="186" name="Google Shape;186;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2020 - 21</a:t>
            </a:r>
            <a:endParaRPr/>
          </a:p>
        </p:txBody>
      </p:sp>
      <p:sp>
        <p:nvSpPr>
          <p:cNvPr id="187" name="Google Shape;187;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TotalTime>
  <Words>955</Words>
  <Application>Microsoft Office PowerPoint</Application>
  <PresentationFormat>Widescreen</PresentationFormat>
  <Paragraphs>175</Paragraphs>
  <Slides>22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Noto Sans Symbols</vt:lpstr>
      <vt:lpstr>Source Sans Pro</vt:lpstr>
      <vt:lpstr>Times New Roman</vt:lpstr>
      <vt:lpstr>Office Theme</vt:lpstr>
      <vt:lpstr>Project Phase 2: Screening Presentation on  “Attendance and Sanitization management”</vt:lpstr>
      <vt:lpstr>CONTENTS</vt:lpstr>
      <vt:lpstr>INTRODUCTION</vt:lpstr>
      <vt:lpstr>INTRODUCTION</vt:lpstr>
      <vt:lpstr>INTRODUCTION</vt:lpstr>
      <vt:lpstr> HARDWARE AND SOFTWARE REQUIREMENTS  </vt:lpstr>
      <vt:lpstr> INNOVATIVENESS &amp; USEFULNESS </vt:lpstr>
      <vt:lpstr> FLOW CHART </vt:lpstr>
      <vt:lpstr> IMPLEMENTATION </vt:lpstr>
      <vt:lpstr> IMPLEMENTATION </vt:lpstr>
      <vt:lpstr>IMPLEMENTATION</vt:lpstr>
      <vt:lpstr>IMPLEMENTATION</vt:lpstr>
      <vt:lpstr>IMPLEMENTATION </vt:lpstr>
      <vt:lpstr>IMPLEMENTATION</vt:lpstr>
      <vt:lpstr>IMPLEMENTATION</vt:lpstr>
      <vt:lpstr>IMPLEMENTATION</vt:lpstr>
      <vt:lpstr>IMPLEMENTATION</vt:lpstr>
      <vt:lpstr>RESULTS</vt:lpstr>
      <vt:lpstr>CONCLUSION</vt:lpstr>
      <vt:lpstr>REFERENCES</vt:lpstr>
      <vt:lpstr>SUGGESTIONS….!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 Screening Presentation on  “Attendance and Sanitization management”</dc:title>
  <cp:lastModifiedBy>Anurag V S</cp:lastModifiedBy>
  <cp:revision>22</cp:revision>
  <dcterms:modified xsi:type="dcterms:W3CDTF">2021-08-10T09:17:38Z</dcterms:modified>
</cp:coreProperties>
</file>